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4" r:id="rId15"/>
    <p:sldId id="281" r:id="rId16"/>
    <p:sldId id="283" r:id="rId17"/>
    <p:sldId id="284" r:id="rId18"/>
    <p:sldId id="285" r:id="rId19"/>
    <p:sldId id="288" r:id="rId20"/>
    <p:sldId id="303" r:id="rId21"/>
    <p:sldId id="290" r:id="rId22"/>
    <p:sldId id="291" r:id="rId23"/>
    <p:sldId id="294" r:id="rId24"/>
    <p:sldId id="293" r:id="rId25"/>
    <p:sldId id="295" r:id="rId26"/>
    <p:sldId id="296" r:id="rId27"/>
    <p:sldId id="297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D5231-AC03-4515-B604-BD11841893CC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252AD-CBE0-49C3-91FF-3709D4AC957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9344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Valeur ajoutée brute =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and services produced minus the cost of production; a measure of output similar to GDP.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252AD-CBE0-49C3-91FF-3709D4AC957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546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PM at the Time =</a:t>
            </a:r>
            <a:r>
              <a:rPr lang="fr-FR" baseline="0" dirty="0"/>
              <a:t> Callaghan (Labour)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C252AD-CBE0-49C3-91FF-3709D4AC957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87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831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4795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92065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98620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1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177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553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110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74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4114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2980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986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79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8154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81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2822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518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23B30C-DA79-4FD2-912F-31183FA57883}" type="datetimeFigureOut">
              <a:rPr lang="fr-FR" smtClean="0"/>
              <a:t>12/02/2021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2F465-ACAD-461A-9459-18C94DAD30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4424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1"/>
                </a:solidFill>
              </a:rPr>
              <a:t>CHAPTER 3: NORTH AND/VS. SOUTH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M. Bourdeau,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648012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123" y="375189"/>
            <a:ext cx="6549101" cy="5968283"/>
          </a:xfrm>
        </p:spPr>
        <p:txBody>
          <a:bodyPr>
            <a:normAutofit/>
          </a:bodyPr>
          <a:lstStyle/>
          <a:p>
            <a:r>
              <a:rPr lang="fr-FR" sz="2800" dirty="0"/>
              <a:t>Post WWI = </a:t>
            </a:r>
            <a:r>
              <a:rPr lang="fr-FR" sz="2800" dirty="0" err="1"/>
              <a:t>decline</a:t>
            </a:r>
            <a:endParaRPr lang="fr-FR" sz="2800" dirty="0"/>
          </a:p>
          <a:p>
            <a:endParaRPr lang="fr-FR" sz="2800" dirty="0"/>
          </a:p>
          <a:p>
            <a:r>
              <a:rPr lang="fr-FR" sz="2800" dirty="0" err="1"/>
              <a:t>From</a:t>
            </a:r>
            <a:r>
              <a:rPr lang="fr-FR" sz="2800" dirty="0"/>
              <a:t> 1930 </a:t>
            </a:r>
            <a:r>
              <a:rPr lang="fr-FR" sz="2800" dirty="0" err="1"/>
              <a:t>onwards</a:t>
            </a:r>
            <a:r>
              <a:rPr lang="fr-FR" sz="2800" dirty="0"/>
              <a:t>= </a:t>
            </a:r>
            <a:r>
              <a:rPr lang="fr-FR" sz="2800" dirty="0" err="1"/>
              <a:t>economic</a:t>
            </a:r>
            <a:r>
              <a:rPr lang="fr-FR" sz="2800" dirty="0"/>
              <a:t> </a:t>
            </a:r>
            <a:r>
              <a:rPr lang="fr-FR" sz="2800" dirty="0" err="1"/>
              <a:t>recession</a:t>
            </a:r>
            <a:r>
              <a:rPr lang="fr-FR" sz="2800" dirty="0"/>
              <a:t>. </a:t>
            </a:r>
          </a:p>
          <a:p>
            <a:pPr lvl="1"/>
            <a:endParaRPr lang="fr-FR" sz="2800" dirty="0"/>
          </a:p>
          <a:p>
            <a:r>
              <a:rPr lang="fr-FR" sz="2800" dirty="0"/>
              <a:t>WWI- </a:t>
            </a:r>
            <a:r>
              <a:rPr lang="fr-FR" sz="2800" dirty="0" err="1"/>
              <a:t>early</a:t>
            </a:r>
            <a:r>
              <a:rPr lang="fr-FR" sz="2800" dirty="0"/>
              <a:t> 1960s: </a:t>
            </a:r>
          </a:p>
          <a:p>
            <a:pPr lvl="1"/>
            <a:r>
              <a:rPr lang="fr-FR" sz="2600" dirty="0"/>
              <a:t>B</a:t>
            </a:r>
            <a:r>
              <a:rPr lang="fr-FR" sz="2400" dirty="0"/>
              <a:t>ritish </a:t>
            </a:r>
            <a:r>
              <a:rPr lang="fr-FR" sz="2400" dirty="0" err="1"/>
              <a:t>coal</a:t>
            </a:r>
            <a:r>
              <a:rPr lang="fr-FR" sz="2400" dirty="0"/>
              <a:t> and </a:t>
            </a:r>
            <a:r>
              <a:rPr lang="fr-FR" sz="2400" dirty="0" err="1"/>
              <a:t>steel</a:t>
            </a:r>
            <a:r>
              <a:rPr lang="fr-FR" sz="2400" dirty="0"/>
              <a:t> : </a:t>
            </a:r>
            <a:r>
              <a:rPr lang="fr-FR" sz="2400" dirty="0" err="1"/>
              <a:t>crisis</a:t>
            </a:r>
            <a:endParaRPr lang="fr-FR" sz="2400" dirty="0"/>
          </a:p>
          <a:p>
            <a:pPr lvl="1"/>
            <a:r>
              <a:rPr lang="fr-FR" sz="2400" dirty="0"/>
              <a:t>pop in the </a:t>
            </a:r>
            <a:r>
              <a:rPr lang="fr-FR" sz="2400" dirty="0" err="1"/>
              <a:t>North</a:t>
            </a:r>
            <a:r>
              <a:rPr lang="fr-FR" sz="2400" dirty="0"/>
              <a:t> = 35 % =&gt; 30 %.</a:t>
            </a:r>
          </a:p>
          <a:p>
            <a:pPr lvl="1"/>
            <a:r>
              <a:rPr lang="fr-FR" sz="2400" dirty="0" err="1"/>
              <a:t>Exacerbated</a:t>
            </a:r>
            <a:r>
              <a:rPr lang="fr-FR" sz="2400" dirty="0"/>
              <a:t> N/S gap</a:t>
            </a:r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</p:txBody>
      </p:sp>
      <p:pic>
        <p:nvPicPr>
          <p:cNvPr id="2" name="Lancashire - Cotton Crisis (1955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5273" y="97971"/>
            <a:ext cx="4919784" cy="3689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873" y="3935925"/>
            <a:ext cx="4057499" cy="272613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60565D6-CEB7-41CA-BF41-D6E187A93B14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18742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3752851"/>
            <a:ext cx="5207000" cy="26035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10" y="402117"/>
            <a:ext cx="3781425" cy="2267041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2251" y="0"/>
            <a:ext cx="5201434" cy="6858000"/>
          </a:xfrm>
        </p:spPr>
        <p:txBody>
          <a:bodyPr>
            <a:noAutofit/>
          </a:bodyPr>
          <a:lstStyle/>
          <a:p>
            <a:pPr algn="just"/>
            <a:endParaRPr lang="fr-FR" sz="2400" dirty="0"/>
          </a:p>
          <a:p>
            <a:pPr marL="0" indent="0" algn="just">
              <a:buNone/>
            </a:pPr>
            <a:r>
              <a:rPr lang="fr-FR" sz="2400" dirty="0"/>
              <a:t>Division </a:t>
            </a:r>
            <a:r>
              <a:rPr lang="fr-FR" sz="2400" dirty="0" err="1"/>
              <a:t>exacerbated</a:t>
            </a:r>
            <a:r>
              <a:rPr lang="fr-FR" sz="2400" dirty="0"/>
              <a:t> by the </a:t>
            </a:r>
            <a:r>
              <a:rPr lang="fr-FR" sz="2400" dirty="0" err="1"/>
              <a:t>restructuring</a:t>
            </a:r>
            <a:r>
              <a:rPr lang="fr-FR" sz="2400" dirty="0"/>
              <a:t> of the British/English  </a:t>
            </a:r>
            <a:r>
              <a:rPr lang="fr-FR" sz="2400" dirty="0" err="1"/>
              <a:t>economy</a:t>
            </a:r>
            <a:endParaRPr lang="fr-FR" sz="2400" dirty="0"/>
          </a:p>
          <a:p>
            <a:pPr lvl="1" algn="just"/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manufacturing</a:t>
            </a:r>
            <a:r>
              <a:rPr lang="fr-FR" sz="2400" dirty="0"/>
              <a:t> to services: London &amp; South = big winners vs North = not </a:t>
            </a:r>
            <a:r>
              <a:rPr lang="fr-FR" sz="2400" dirty="0" err="1"/>
              <a:t>so</a:t>
            </a:r>
            <a:r>
              <a:rPr lang="fr-FR" sz="2400" dirty="0"/>
              <a:t> </a:t>
            </a:r>
            <a:r>
              <a:rPr lang="fr-FR" sz="2400" dirty="0" err="1"/>
              <a:t>much</a:t>
            </a:r>
            <a:r>
              <a:rPr lang="fr-FR" sz="2400" dirty="0"/>
              <a:t> </a:t>
            </a:r>
          </a:p>
          <a:p>
            <a:pPr lvl="1" algn="just"/>
            <a:r>
              <a:rPr lang="fr-FR" sz="2400" dirty="0" err="1"/>
              <a:t>Restructuring</a:t>
            </a:r>
            <a:r>
              <a:rPr lang="fr-FR" sz="2400" dirty="0"/>
              <a:t> </a:t>
            </a:r>
            <a:r>
              <a:rPr lang="fr-FR" sz="2400" dirty="0" err="1"/>
              <a:t>meant</a:t>
            </a:r>
            <a:r>
              <a:rPr lang="fr-FR" sz="2400" dirty="0"/>
              <a:t>:</a:t>
            </a:r>
          </a:p>
          <a:p>
            <a:pPr lvl="2" algn="just"/>
            <a:r>
              <a:rPr lang="fr-FR" sz="2200" dirty="0" err="1"/>
              <a:t>less</a:t>
            </a:r>
            <a:r>
              <a:rPr lang="fr-FR" sz="2200" dirty="0"/>
              <a:t> </a:t>
            </a:r>
            <a:r>
              <a:rPr lang="fr-FR" sz="2200" dirty="0" err="1"/>
              <a:t>investment</a:t>
            </a:r>
            <a:r>
              <a:rPr lang="fr-FR" sz="2200" dirty="0"/>
              <a:t> in </a:t>
            </a:r>
            <a:r>
              <a:rPr lang="fr-FR" sz="2200" dirty="0" err="1"/>
              <a:t>manufacturing</a:t>
            </a:r>
            <a:endParaRPr lang="fr-FR" sz="2200" dirty="0"/>
          </a:p>
          <a:p>
            <a:pPr lvl="2" algn="just"/>
            <a:r>
              <a:rPr lang="fr-FR" sz="2200" dirty="0" err="1"/>
              <a:t>Fewer</a:t>
            </a:r>
            <a:r>
              <a:rPr lang="fr-FR" sz="2200" dirty="0"/>
              <a:t> jobs</a:t>
            </a:r>
          </a:p>
          <a:p>
            <a:pPr lvl="2" algn="just"/>
            <a:r>
              <a:rPr lang="fr-FR" sz="2200" dirty="0"/>
              <a:t>Growing </a:t>
            </a:r>
            <a:r>
              <a:rPr lang="fr-FR" sz="2200" dirty="0" err="1"/>
              <a:t>unemployment</a:t>
            </a:r>
            <a:endParaRPr lang="fr-FR" sz="2400" dirty="0"/>
          </a:p>
          <a:p>
            <a:pPr lvl="1" algn="just"/>
            <a:r>
              <a:rPr lang="fr-FR" sz="2400" dirty="0"/>
              <a:t> </a:t>
            </a:r>
            <a:r>
              <a:rPr lang="fr-FR" sz="2400" dirty="0" err="1"/>
              <a:t>Still</a:t>
            </a:r>
            <a:r>
              <a:rPr lang="fr-FR" sz="2400" dirty="0"/>
              <a:t> the case </a:t>
            </a:r>
            <a:r>
              <a:rPr lang="fr-FR" sz="2400" dirty="0" err="1"/>
              <a:t>today</a:t>
            </a:r>
            <a:r>
              <a:rPr lang="fr-FR" sz="2400" dirty="0"/>
              <a:t>.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890" y="260648"/>
            <a:ext cx="3679912" cy="2549981"/>
          </a:xfrm>
          <a:prstGeom prst="rect">
            <a:avLst/>
          </a:prstGeom>
        </p:spPr>
      </p:pic>
      <p:sp>
        <p:nvSpPr>
          <p:cNvPr id="7" name="Flèche vers le bas 6"/>
          <p:cNvSpPr/>
          <p:nvPr/>
        </p:nvSpPr>
        <p:spPr>
          <a:xfrm>
            <a:off x="8026400" y="2247900"/>
            <a:ext cx="1651000" cy="1739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ED54D17-3C0B-41CD-BAEC-F92FB1850D0B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93280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9600" y="454098"/>
            <a:ext cx="4608200" cy="2302405"/>
          </a:xfrm>
        </p:spPr>
        <p:txBody>
          <a:bodyPr>
            <a:normAutofit/>
          </a:bodyPr>
          <a:lstStyle/>
          <a:p>
            <a:pPr algn="just"/>
            <a:endParaRPr lang="fr-FR" sz="2800" dirty="0"/>
          </a:p>
          <a:p>
            <a:pPr algn="just"/>
            <a:r>
              <a:rPr lang="fr-FR" sz="2800" dirty="0"/>
              <a:t>"London </a:t>
            </a:r>
            <a:r>
              <a:rPr lang="fr-FR" sz="2800" dirty="0" err="1"/>
              <a:t>effect</a:t>
            </a:r>
            <a:r>
              <a:rPr lang="fr-FR" sz="2800" dirty="0"/>
              <a:t>": </a:t>
            </a:r>
          </a:p>
          <a:p>
            <a:pPr marL="0" indent="0" algn="just">
              <a:buNone/>
            </a:pPr>
            <a:r>
              <a:rPr lang="fr-FR" sz="2800" dirty="0"/>
              <a:t>power of attraction</a:t>
            </a:r>
          </a:p>
          <a:p>
            <a:pPr algn="just"/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75" y="260648"/>
            <a:ext cx="4733925" cy="63119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7" y="3303218"/>
            <a:ext cx="5835852" cy="328453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1AA6DB-D661-4C08-99BA-B3261965BCD6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667427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1061" y="-321971"/>
            <a:ext cx="10117427" cy="1906072"/>
          </a:xfrm>
        </p:spPr>
        <p:txBody>
          <a:bodyPr>
            <a:normAutofit fontScale="90000"/>
          </a:bodyPr>
          <a:lstStyle/>
          <a:p>
            <a:br>
              <a:rPr lang="fr-FR" b="1" dirty="0">
                <a:solidFill>
                  <a:schemeClr val="accent1"/>
                </a:solidFill>
              </a:rPr>
            </a:br>
            <a:r>
              <a:rPr lang="fr-FR" b="1" dirty="0">
                <a:solidFill>
                  <a:schemeClr val="accent1"/>
                </a:solidFill>
              </a:rPr>
              <a:t>2. </a:t>
            </a:r>
            <a:r>
              <a:rPr lang="fr-FR" b="1" dirty="0" err="1">
                <a:solidFill>
                  <a:schemeClr val="accent1"/>
                </a:solidFill>
              </a:rPr>
              <a:t>Socio-Economic</a:t>
            </a:r>
            <a:r>
              <a:rPr lang="fr-FR" b="1" dirty="0">
                <a:solidFill>
                  <a:schemeClr val="accent1"/>
                </a:solidFill>
              </a:rPr>
              <a:t> </a:t>
            </a:r>
            <a:r>
              <a:rPr lang="fr-FR" b="1" dirty="0" err="1">
                <a:solidFill>
                  <a:schemeClr val="accent1"/>
                </a:solidFill>
              </a:rPr>
              <a:t>Differences</a:t>
            </a:r>
            <a:br>
              <a:rPr lang="fr-FR" b="1" dirty="0">
                <a:solidFill>
                  <a:schemeClr val="accent1"/>
                </a:solidFill>
              </a:rPr>
            </a:b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1061" y="1052736"/>
            <a:ext cx="7909909" cy="5616624"/>
          </a:xfrm>
        </p:spPr>
        <p:txBody>
          <a:bodyPr>
            <a:normAutofit/>
          </a:bodyPr>
          <a:lstStyle/>
          <a:p>
            <a:endParaRPr lang="en-US" sz="1200" dirty="0"/>
          </a:p>
          <a:p>
            <a:r>
              <a:rPr lang="en-US" sz="2800" dirty="0"/>
              <a:t>North VS South </a:t>
            </a:r>
          </a:p>
          <a:p>
            <a:pPr lvl="1"/>
            <a:r>
              <a:rPr lang="en-US" sz="2400" dirty="0"/>
              <a:t>lower employment rates</a:t>
            </a:r>
          </a:p>
          <a:p>
            <a:pPr lvl="1"/>
            <a:r>
              <a:rPr lang="en-US" sz="2400" dirty="0"/>
              <a:t>lower average incomes.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2800" dirty="0"/>
              <a:t>Ex industrial cities hit particularly hard by unemployment </a:t>
            </a:r>
          </a:p>
          <a:p>
            <a:pPr lvl="1"/>
            <a:r>
              <a:rPr lang="fr-FR" sz="2000" dirty="0"/>
              <a:t>Bradford (Yorkshire and the Humber)</a:t>
            </a:r>
          </a:p>
          <a:p>
            <a:pPr lvl="1"/>
            <a:r>
              <a:rPr lang="fr-FR" sz="2000" dirty="0"/>
              <a:t> Middlesbrough (North East)</a:t>
            </a:r>
            <a:endParaRPr lang="en-US" sz="2000" dirty="0"/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/>
          </a:p>
        </p:txBody>
      </p:sp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1566B683-CAFA-42E9-A733-316F011EB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11" y="-10213"/>
            <a:ext cx="8108308" cy="6868213"/>
          </a:xfrm>
          <a:prstGeom prst="rect">
            <a:avLst/>
          </a:prstGeom>
        </p:spPr>
      </p:pic>
      <p:pic>
        <p:nvPicPr>
          <p:cNvPr id="13" name="Content Placeholder 8">
            <a:extLst>
              <a:ext uri="{FF2B5EF4-FFF2-40B4-BE49-F238E27FC236}">
                <a16:creationId xmlns:a16="http://schemas.microsoft.com/office/drawing/2014/main" id="{28C7BA2E-1695-4D77-8EDB-8E73E96C5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698" y="0"/>
            <a:ext cx="7002603" cy="686618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9F81C90-5547-42DA-85FF-574BAA872B47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37484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8860" y="260648"/>
            <a:ext cx="7431110" cy="6408712"/>
          </a:xfrm>
        </p:spPr>
        <p:txBody>
          <a:bodyPr>
            <a:normAutofit/>
          </a:bodyPr>
          <a:lstStyle/>
          <a:p>
            <a:pPr algn="just"/>
            <a:endParaRPr lang="fr-FR" sz="900" dirty="0"/>
          </a:p>
          <a:p>
            <a:pPr marL="342900" lvl="1" indent="-342900"/>
            <a:r>
              <a:rPr lang="fr-FR" sz="3000" dirty="0" err="1"/>
              <a:t>Unemployment</a:t>
            </a:r>
            <a:r>
              <a:rPr lang="fr-FR" sz="3000" dirty="0"/>
              <a:t> =&gt; </a:t>
            </a:r>
            <a:r>
              <a:rPr lang="fr-FR" sz="3000" dirty="0" err="1"/>
              <a:t>rapidly</a:t>
            </a:r>
            <a:r>
              <a:rPr lang="fr-FR" sz="3000" dirty="0"/>
              <a:t> </a:t>
            </a:r>
            <a:r>
              <a:rPr lang="fr-FR" sz="3000" dirty="0" err="1"/>
              <a:t>rising</a:t>
            </a:r>
            <a:r>
              <a:rPr lang="fr-FR" sz="3000" dirty="0"/>
              <a:t> </a:t>
            </a:r>
            <a:r>
              <a:rPr lang="fr-FR" sz="3000" dirty="0" err="1"/>
              <a:t>demand</a:t>
            </a:r>
            <a:r>
              <a:rPr lang="fr-FR" sz="3000" dirty="0"/>
              <a:t> for social services </a:t>
            </a:r>
          </a:p>
          <a:p>
            <a:pPr lvl="1"/>
            <a:endParaRPr lang="fr-FR" sz="900" dirty="0"/>
          </a:p>
          <a:p>
            <a:r>
              <a:rPr lang="en-US" sz="3000" dirty="0"/>
              <a:t>BUT North East and North West regions were imposed budget cuts (12%, VS  4.6% for the South East)</a:t>
            </a:r>
          </a:p>
          <a:p>
            <a:endParaRPr lang="en-US" sz="900" dirty="0"/>
          </a:p>
          <a:p>
            <a:r>
              <a:rPr lang="en-US" sz="3000" dirty="0"/>
              <a:t>= inequalities &amp; poverty made worse</a:t>
            </a:r>
          </a:p>
          <a:p>
            <a:endParaRPr lang="en-US" sz="900" dirty="0"/>
          </a:p>
          <a:p>
            <a:r>
              <a:rPr lang="en-US" sz="3000" dirty="0"/>
              <a:t>9/10 of the poorest areas in England = in the North West Region. </a:t>
            </a:r>
          </a:p>
          <a:p>
            <a:endParaRPr lang="en-US" sz="30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91" y="260648"/>
            <a:ext cx="3276600" cy="397833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41863A-8052-5E40-9C1C-B690E6D37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91" y="4490288"/>
            <a:ext cx="3276600" cy="2179072"/>
          </a:xfrm>
          <a:prstGeom prst="rect">
            <a:avLst/>
          </a:prstGeom>
        </p:spPr>
      </p:pic>
      <p:grpSp>
        <p:nvGrpSpPr>
          <p:cNvPr id="8" name="Groupe 7"/>
          <p:cNvGrpSpPr/>
          <p:nvPr/>
        </p:nvGrpSpPr>
        <p:grpSpPr>
          <a:xfrm>
            <a:off x="1490038" y="0"/>
            <a:ext cx="8558784" cy="6858000"/>
            <a:chOff x="1874599" y="0"/>
            <a:chExt cx="8558784" cy="685800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4"/>
            <a:srcRect l="40880" t="18953" r="9683" b="10591"/>
            <a:stretch/>
          </p:blipFill>
          <p:spPr>
            <a:xfrm>
              <a:off x="1874599" y="0"/>
              <a:ext cx="8558784" cy="6858000"/>
            </a:xfrm>
            <a:prstGeom prst="rect">
              <a:avLst/>
            </a:prstGeom>
          </p:spPr>
        </p:pic>
        <p:sp>
          <p:nvSpPr>
            <p:cNvPr id="7" name="Ellipse 6"/>
            <p:cNvSpPr/>
            <p:nvPr/>
          </p:nvSpPr>
          <p:spPr>
            <a:xfrm>
              <a:off x="4028977" y="1171978"/>
              <a:ext cx="2125014" cy="242122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678040A1-8F97-4A96-B448-DF69FBE7C1E8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81293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115824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1"/>
                </a:solidFill>
              </a:rPr>
              <a:t>3. Is the North-South Divide a Myth?</a:t>
            </a:r>
            <a:br>
              <a:rPr lang="en-US" dirty="0">
                <a:solidFill>
                  <a:schemeClr val="accent1"/>
                </a:solidFill>
              </a:rPr>
            </a:b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425" y="1712604"/>
            <a:ext cx="6542468" cy="4348781"/>
          </a:xfrm>
        </p:spPr>
        <p:txBody>
          <a:bodyPr>
            <a:normAutofit/>
          </a:bodyPr>
          <a:lstStyle/>
          <a:p>
            <a:pPr algn="just"/>
            <a:r>
              <a:rPr lang="fr-FR" sz="2800" dirty="0"/>
              <a:t>‘</a:t>
            </a:r>
            <a:r>
              <a:rPr lang="fr-FR" sz="2800" dirty="0" err="1"/>
              <a:t>Islands</a:t>
            </a:r>
            <a:r>
              <a:rPr lang="fr-FR" sz="2800" dirty="0"/>
              <a:t> of affluence in a </a:t>
            </a:r>
            <a:r>
              <a:rPr lang="fr-FR" sz="2800" dirty="0" err="1"/>
              <a:t>sea</a:t>
            </a:r>
            <a:r>
              <a:rPr lang="fr-FR" sz="2800" dirty="0"/>
              <a:t> of </a:t>
            </a:r>
            <a:r>
              <a:rPr lang="fr-FR" sz="2800" dirty="0" err="1"/>
              <a:t>poverty</a:t>
            </a:r>
            <a:r>
              <a:rPr lang="fr-FR" sz="2800" dirty="0"/>
              <a:t>’. </a:t>
            </a:r>
            <a:r>
              <a:rPr lang="fr-FR" sz="2800" dirty="0" err="1"/>
              <a:t>Examples</a:t>
            </a:r>
            <a:r>
              <a:rPr lang="fr-FR" sz="2800" dirty="0"/>
              <a:t>:</a:t>
            </a:r>
          </a:p>
          <a:p>
            <a:pPr algn="just"/>
            <a:endParaRPr lang="fr-FR" sz="1200" dirty="0"/>
          </a:p>
          <a:p>
            <a:pPr algn="just"/>
            <a:r>
              <a:rPr lang="fr-FR" sz="2800" dirty="0"/>
              <a:t>Ex: Sheffield – </a:t>
            </a:r>
            <a:r>
              <a:rPr lang="fr-FR" sz="2800" dirty="0" err="1"/>
              <a:t>Hallam</a:t>
            </a:r>
            <a:r>
              <a:rPr lang="fr-FR" sz="2800" dirty="0"/>
              <a:t> (South Yorkshire)</a:t>
            </a:r>
          </a:p>
          <a:p>
            <a:pPr lvl="1" algn="just"/>
            <a:r>
              <a:rPr lang="fr-FR" sz="2200" dirty="0"/>
              <a:t>L</a:t>
            </a:r>
            <a:r>
              <a:rPr lang="en-GB" sz="2200" dirty="0" err="1"/>
              <a:t>owest</a:t>
            </a:r>
            <a:r>
              <a:rPr lang="en-GB" sz="2200" dirty="0"/>
              <a:t> level of child poverty in the UK</a:t>
            </a:r>
          </a:p>
          <a:p>
            <a:pPr lvl="1" algn="just"/>
            <a:r>
              <a:rPr lang="en-GB" sz="2200" dirty="0"/>
              <a:t>Wealthy constituency</a:t>
            </a:r>
          </a:p>
          <a:p>
            <a:pPr lvl="1" algn="just"/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89" y="1327697"/>
            <a:ext cx="4188009" cy="2794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289" y="4255534"/>
            <a:ext cx="3426407" cy="228337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42042" t="10873" r="23838" b="17542"/>
          <a:stretch/>
        </p:blipFill>
        <p:spPr>
          <a:xfrm>
            <a:off x="7130489" y="846138"/>
            <a:ext cx="4872621" cy="574758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647ACF3-E25A-4BE0-813F-21882C64587E}"/>
              </a:ext>
            </a:extLst>
          </p:cNvPr>
          <p:cNvSpPr txBox="1"/>
          <p:nvPr/>
        </p:nvSpPr>
        <p:spPr>
          <a:xfrm rot="16200000">
            <a:off x="9939864" y="2897312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8818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1004" y="168748"/>
            <a:ext cx="4875781" cy="6552728"/>
          </a:xfrm>
        </p:spPr>
        <p:txBody>
          <a:bodyPr>
            <a:normAutofit/>
          </a:bodyPr>
          <a:lstStyle/>
          <a:p>
            <a:endParaRPr lang="fr-FR" sz="2800" dirty="0"/>
          </a:p>
          <a:p>
            <a:r>
              <a:rPr lang="fr-FR" sz="2800" dirty="0" err="1"/>
              <a:t>Some</a:t>
            </a:r>
            <a:r>
              <a:rPr lang="fr-FR" sz="2800" dirty="0"/>
              <a:t> </a:t>
            </a:r>
            <a:r>
              <a:rPr lang="fr-FR" sz="2800" dirty="0" err="1"/>
              <a:t>politicians</a:t>
            </a:r>
            <a:r>
              <a:rPr lang="fr-FR" sz="2800" dirty="0"/>
              <a:t> = </a:t>
            </a:r>
            <a:r>
              <a:rPr lang="fr-FR" sz="2800" dirty="0" err="1"/>
              <a:t>decline</a:t>
            </a:r>
            <a:r>
              <a:rPr lang="fr-FR" sz="2800" dirty="0"/>
              <a:t> </a:t>
            </a:r>
            <a:r>
              <a:rPr lang="fr-FR" sz="2800" dirty="0" err="1"/>
              <a:t>progressively</a:t>
            </a:r>
            <a:r>
              <a:rPr lang="fr-FR" sz="2800" dirty="0"/>
              <a:t> </a:t>
            </a:r>
            <a:r>
              <a:rPr lang="fr-FR" sz="2800" dirty="0" err="1"/>
              <a:t>erased</a:t>
            </a:r>
            <a:r>
              <a:rPr lang="fr-FR" sz="2800" dirty="0"/>
              <a:t>?</a:t>
            </a:r>
          </a:p>
          <a:p>
            <a:endParaRPr lang="fr-FR" sz="2800" dirty="0"/>
          </a:p>
          <a:p>
            <a:r>
              <a:rPr lang="fr-FR" sz="2800" dirty="0" err="1"/>
              <a:t>Northern</a:t>
            </a:r>
            <a:r>
              <a:rPr lang="fr-FR" sz="2800" dirty="0"/>
              <a:t> </a:t>
            </a:r>
            <a:r>
              <a:rPr lang="fr-FR" sz="2800" dirty="0" err="1"/>
              <a:t>cities</a:t>
            </a:r>
            <a:endParaRPr lang="fr-FR" sz="2800" dirty="0"/>
          </a:p>
          <a:p>
            <a:pPr lvl="1"/>
            <a:r>
              <a:rPr lang="fr-FR" dirty="0"/>
              <a:t>More </a:t>
            </a:r>
            <a:r>
              <a:rPr lang="fr-FR" dirty="0" err="1"/>
              <a:t>entrepeneurs</a:t>
            </a:r>
            <a:r>
              <a:rPr lang="fr-FR" dirty="0"/>
              <a:t>?</a:t>
            </a:r>
          </a:p>
          <a:p>
            <a:pPr lvl="1"/>
            <a:r>
              <a:rPr lang="fr-FR" dirty="0"/>
              <a:t>Brand new </a:t>
            </a:r>
            <a:r>
              <a:rPr lang="fr-FR" dirty="0" err="1"/>
              <a:t>universities</a:t>
            </a:r>
            <a:endParaRPr lang="fr-FR" dirty="0"/>
          </a:p>
          <a:p>
            <a:pPr lvl="1"/>
            <a:r>
              <a:rPr lang="fr-FR" dirty="0" err="1"/>
              <a:t>Revitalizing</a:t>
            </a:r>
            <a:r>
              <a:rPr lang="fr-FR" dirty="0"/>
              <a:t> of business</a:t>
            </a:r>
          </a:p>
          <a:p>
            <a:endParaRPr lang="fr-FR" sz="2800" dirty="0"/>
          </a:p>
          <a:p>
            <a:r>
              <a:rPr lang="fr-FR" sz="2800" dirty="0"/>
              <a:t>Manchester and Leeds</a:t>
            </a:r>
          </a:p>
          <a:p>
            <a:pPr lvl="1"/>
            <a:r>
              <a:rPr lang="fr-FR" dirty="0"/>
              <a:t>Yuppies (</a:t>
            </a:r>
            <a:r>
              <a:rPr lang="fr-FR" b="1" u="sng" dirty="0"/>
              <a:t>Y</a:t>
            </a:r>
            <a:r>
              <a:rPr lang="fr-FR" dirty="0"/>
              <a:t>oung </a:t>
            </a:r>
            <a:r>
              <a:rPr lang="fr-FR" b="1" u="sng" dirty="0" err="1"/>
              <a:t>U</a:t>
            </a:r>
            <a:r>
              <a:rPr lang="fr-FR" dirty="0" err="1"/>
              <a:t>rban</a:t>
            </a:r>
            <a:r>
              <a:rPr lang="fr-FR" dirty="0"/>
              <a:t> </a:t>
            </a:r>
            <a:r>
              <a:rPr lang="fr-FR" b="1" u="sng" dirty="0" err="1"/>
              <a:t>P</a:t>
            </a:r>
            <a:r>
              <a:rPr lang="fr-FR" dirty="0" err="1"/>
              <a:t>rofessionals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Regenerated</a:t>
            </a:r>
            <a:r>
              <a:rPr lang="fr-FR" dirty="0"/>
              <a:t> city centres</a:t>
            </a:r>
          </a:p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  <a:p>
            <a:endParaRPr lang="fr-FR" sz="28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45106" t="9746" r="12429" b="17167"/>
          <a:stretch/>
        </p:blipFill>
        <p:spPr>
          <a:xfrm>
            <a:off x="5331854" y="317052"/>
            <a:ext cx="6465194" cy="625612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0287BB6-ED47-4042-8AC4-E7BBD8677CCC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475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8003" y="241896"/>
            <a:ext cx="4698999" cy="6408712"/>
          </a:xfrm>
        </p:spPr>
        <p:txBody>
          <a:bodyPr>
            <a:normAutofit fontScale="92500"/>
          </a:bodyPr>
          <a:lstStyle/>
          <a:p>
            <a:pPr algn="just"/>
            <a:endParaRPr lang="fr-FR" sz="800" dirty="0"/>
          </a:p>
          <a:p>
            <a:r>
              <a:rPr lang="fr-FR" sz="2800" dirty="0"/>
              <a:t>London and the </a:t>
            </a:r>
            <a:r>
              <a:rPr lang="fr-FR" sz="2800" dirty="0" err="1"/>
              <a:t>south-east</a:t>
            </a:r>
            <a:r>
              <a:rPr lang="fr-FR" sz="2800" dirty="0"/>
              <a:t> = </a:t>
            </a:r>
            <a:r>
              <a:rPr lang="fr-FR" sz="2800" dirty="0" err="1"/>
              <a:t>Still</a:t>
            </a:r>
            <a:r>
              <a:rPr lang="fr-FR" sz="2800" dirty="0"/>
              <a:t> top for </a:t>
            </a:r>
            <a:r>
              <a:rPr lang="fr-FR" sz="2800" dirty="0" err="1"/>
              <a:t>education</a:t>
            </a:r>
            <a:r>
              <a:rPr lang="fr-FR" sz="2800" dirty="0"/>
              <a:t>, </a:t>
            </a:r>
            <a:r>
              <a:rPr lang="fr-FR" sz="2800" dirty="0" err="1"/>
              <a:t>income</a:t>
            </a:r>
            <a:r>
              <a:rPr lang="fr-FR" sz="2800" dirty="0"/>
              <a:t>, </a:t>
            </a:r>
            <a:r>
              <a:rPr lang="fr-FR" sz="2800" dirty="0" err="1"/>
              <a:t>employment</a:t>
            </a:r>
            <a:r>
              <a:rPr lang="fr-FR" sz="2800" dirty="0"/>
              <a:t> and </a:t>
            </a:r>
            <a:r>
              <a:rPr lang="fr-FR" sz="2800" dirty="0" err="1"/>
              <a:t>health</a:t>
            </a:r>
            <a:r>
              <a:rPr lang="fr-FR" sz="2800" dirty="0"/>
              <a:t>. </a:t>
            </a:r>
          </a:p>
          <a:p>
            <a:endParaRPr lang="fr-FR" sz="2400" dirty="0"/>
          </a:p>
          <a:p>
            <a:r>
              <a:rPr lang="fr-FR" sz="2800" dirty="0" err="1"/>
              <a:t>North-east</a:t>
            </a:r>
            <a:r>
              <a:rPr lang="fr-FR" sz="2800" dirty="0"/>
              <a:t> = </a:t>
            </a:r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bottom</a:t>
            </a:r>
            <a:r>
              <a:rPr lang="fr-FR" sz="2800" dirty="0"/>
              <a:t> for jobs, </a:t>
            </a:r>
            <a:r>
              <a:rPr lang="fr-FR" sz="2800" dirty="0" err="1"/>
              <a:t>household</a:t>
            </a:r>
            <a:r>
              <a:rPr lang="fr-FR" sz="2800" dirty="0"/>
              <a:t> </a:t>
            </a:r>
            <a:r>
              <a:rPr lang="fr-FR" sz="2800" dirty="0" err="1"/>
              <a:t>disposable</a:t>
            </a:r>
            <a:r>
              <a:rPr lang="fr-FR" sz="2800" dirty="0"/>
              <a:t> </a:t>
            </a:r>
            <a:r>
              <a:rPr lang="fr-FR" sz="2800" dirty="0" err="1"/>
              <a:t>income</a:t>
            </a:r>
            <a:r>
              <a:rPr lang="fr-FR" sz="2800" dirty="0"/>
              <a:t> and </a:t>
            </a:r>
            <a:r>
              <a:rPr lang="fr-FR" sz="2800" dirty="0" err="1"/>
              <a:t>broadband</a:t>
            </a:r>
            <a:r>
              <a:rPr lang="fr-FR" sz="2800" dirty="0"/>
              <a:t> </a:t>
            </a:r>
            <a:r>
              <a:rPr lang="fr-FR" sz="2800" dirty="0" err="1"/>
              <a:t>access</a:t>
            </a:r>
            <a:r>
              <a:rPr lang="fr-FR" sz="2800" dirty="0"/>
              <a:t>.</a:t>
            </a:r>
          </a:p>
          <a:p>
            <a:endParaRPr lang="fr-FR" sz="800" dirty="0"/>
          </a:p>
          <a:p>
            <a:r>
              <a:rPr lang="fr-FR" sz="2800" dirty="0"/>
              <a:t>1997 – 2010= </a:t>
            </a:r>
            <a:r>
              <a:rPr lang="fr-FR" sz="2800" dirty="0" err="1"/>
              <a:t>economic</a:t>
            </a:r>
            <a:r>
              <a:rPr lang="fr-FR" sz="2800" dirty="0"/>
              <a:t> </a:t>
            </a:r>
            <a:r>
              <a:rPr lang="fr-FR" sz="2800" dirty="0" err="1"/>
              <a:t>growth</a:t>
            </a:r>
            <a:r>
              <a:rPr lang="fr-FR" sz="2800" dirty="0"/>
              <a:t> </a:t>
            </a:r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mainly</a:t>
            </a:r>
            <a:r>
              <a:rPr lang="fr-FR" sz="2800" dirty="0"/>
              <a:t> in the South (+90% vs. +60%)</a:t>
            </a:r>
          </a:p>
          <a:p>
            <a:pPr lvl="1"/>
            <a:r>
              <a:rPr lang="fr-FR" sz="2400" dirty="0"/>
              <a:t>GVA (Gross Value </a:t>
            </a:r>
            <a:r>
              <a:rPr lang="fr-FR" sz="2400" dirty="0" err="1"/>
              <a:t>Added</a:t>
            </a:r>
            <a:r>
              <a:rPr lang="fr-FR" sz="2400" dirty="0"/>
              <a:t>) </a:t>
            </a:r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679" y="241896"/>
            <a:ext cx="5850821" cy="6395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E772EC9-FE6F-49B2-B938-2079838DA471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83043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6478" y="508518"/>
            <a:ext cx="11075807" cy="6624736"/>
          </a:xfrm>
        </p:spPr>
        <p:txBody>
          <a:bodyPr>
            <a:normAutofit/>
          </a:bodyPr>
          <a:lstStyle/>
          <a:p>
            <a:pPr algn="just"/>
            <a:r>
              <a:rPr lang="fr-FR" sz="2800" dirty="0"/>
              <a:t>‘</a:t>
            </a:r>
            <a:r>
              <a:rPr lang="fr-FR" sz="2800" dirty="0" err="1"/>
              <a:t>Islands</a:t>
            </a:r>
            <a:r>
              <a:rPr lang="fr-FR" sz="2800" dirty="0"/>
              <a:t> of </a:t>
            </a:r>
            <a:r>
              <a:rPr lang="fr-FR" sz="2800" dirty="0" err="1"/>
              <a:t>poverty</a:t>
            </a:r>
            <a:r>
              <a:rPr lang="fr-FR" sz="2800" dirty="0"/>
              <a:t> in a </a:t>
            </a:r>
            <a:r>
              <a:rPr lang="fr-FR" sz="2800" dirty="0" err="1"/>
              <a:t>sea</a:t>
            </a:r>
            <a:r>
              <a:rPr lang="fr-FR" sz="2800" dirty="0"/>
              <a:t> of </a:t>
            </a:r>
            <a:r>
              <a:rPr lang="fr-FR" sz="2800" dirty="0" err="1"/>
              <a:t>wealth</a:t>
            </a:r>
            <a:r>
              <a:rPr lang="fr-FR" sz="2800" dirty="0"/>
              <a:t>’? </a:t>
            </a:r>
          </a:p>
          <a:p>
            <a:pPr algn="just"/>
            <a:endParaRPr lang="fr-FR" sz="2800" dirty="0"/>
          </a:p>
          <a:p>
            <a:pPr algn="just"/>
            <a:r>
              <a:rPr lang="fr-FR" sz="2800" dirty="0"/>
              <a:t>London</a:t>
            </a:r>
          </a:p>
          <a:p>
            <a:pPr lvl="1" algn="just"/>
            <a:r>
              <a:rPr lang="fr-FR" sz="2400" dirty="0"/>
              <a:t>one in four </a:t>
            </a:r>
            <a:r>
              <a:rPr lang="fr-FR" sz="2400" dirty="0" err="1"/>
              <a:t>children</a:t>
            </a:r>
            <a:r>
              <a:rPr lang="fr-FR" sz="2400" dirty="0"/>
              <a:t> live in </a:t>
            </a:r>
            <a:r>
              <a:rPr lang="fr-FR" sz="2400" dirty="0" err="1"/>
              <a:t>overcrowded</a:t>
            </a:r>
            <a:r>
              <a:rPr lang="fr-FR" sz="2400" dirty="0"/>
              <a:t> homes.</a:t>
            </a:r>
          </a:p>
          <a:p>
            <a:pPr lvl="1" algn="just"/>
            <a:r>
              <a:rPr lang="fr-FR" sz="2400" dirty="0"/>
              <a:t>7 out of the 20 English local </a:t>
            </a:r>
            <a:r>
              <a:rPr lang="fr-FR" sz="2400" dirty="0" err="1"/>
              <a:t>authorities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the </a:t>
            </a:r>
            <a:r>
              <a:rPr lang="fr-FR" sz="2400" dirty="0" err="1"/>
              <a:t>highest</a:t>
            </a:r>
            <a:r>
              <a:rPr lang="fr-FR" sz="2400" dirty="0"/>
              <a:t> </a:t>
            </a:r>
            <a:r>
              <a:rPr lang="fr-FR" sz="2400" dirty="0" err="1"/>
              <a:t>levels</a:t>
            </a:r>
            <a:r>
              <a:rPr lang="fr-FR" sz="2400" dirty="0"/>
              <a:t> of </a:t>
            </a:r>
            <a:r>
              <a:rPr lang="fr-FR" sz="2400" dirty="0" err="1"/>
              <a:t>child</a:t>
            </a:r>
            <a:r>
              <a:rPr lang="fr-FR" sz="2400" dirty="0"/>
              <a:t> </a:t>
            </a:r>
            <a:r>
              <a:rPr lang="fr-FR" sz="2400" dirty="0" err="1"/>
              <a:t>poverty</a:t>
            </a:r>
            <a:r>
              <a:rPr lang="fr-FR" sz="2400" dirty="0"/>
              <a:t> are in London</a:t>
            </a:r>
          </a:p>
          <a:p>
            <a:pPr lvl="1" algn="just"/>
            <a:r>
              <a:rPr lang="fr-FR" sz="2400" dirty="0" err="1"/>
              <a:t>Housing</a:t>
            </a:r>
            <a:r>
              <a:rPr lang="fr-FR" sz="2400" dirty="0"/>
              <a:t> </a:t>
            </a:r>
            <a:r>
              <a:rPr lang="fr-FR" sz="2400" dirty="0" err="1"/>
              <a:t>crisis</a:t>
            </a:r>
            <a:r>
              <a:rPr lang="fr-FR" sz="2400" dirty="0"/>
              <a:t>: 25% of </a:t>
            </a:r>
            <a:r>
              <a:rPr lang="fr-FR" sz="2400" dirty="0" err="1"/>
              <a:t>Londoners</a:t>
            </a:r>
            <a:r>
              <a:rPr lang="fr-FR" sz="2400" dirty="0"/>
              <a:t> </a:t>
            </a:r>
            <a:r>
              <a:rPr lang="fr-FR" sz="2400" dirty="0" err="1"/>
              <a:t>with</a:t>
            </a:r>
            <a:r>
              <a:rPr lang="fr-FR" sz="2400" dirty="0"/>
              <a:t> </a:t>
            </a:r>
            <a:r>
              <a:rPr lang="fr-FR" sz="2400" dirty="0" err="1"/>
              <a:t>housing</a:t>
            </a:r>
            <a:r>
              <a:rPr lang="fr-FR" sz="2400" dirty="0"/>
              <a:t> </a:t>
            </a:r>
            <a:r>
              <a:rPr lang="fr-FR" sz="2400" dirty="0" err="1"/>
              <a:t>benefits</a:t>
            </a:r>
            <a:r>
              <a:rPr lang="fr-FR" sz="2400" dirty="0"/>
              <a:t> to </a:t>
            </a:r>
            <a:r>
              <a:rPr lang="fr-FR" sz="2400" dirty="0" err="1"/>
              <a:t>pay</a:t>
            </a:r>
            <a:r>
              <a:rPr lang="fr-FR" sz="2400" dirty="0"/>
              <a:t> </a:t>
            </a:r>
            <a:r>
              <a:rPr lang="fr-FR" sz="2400" dirty="0" err="1"/>
              <a:t>rent</a:t>
            </a:r>
            <a:r>
              <a:rPr lang="fr-FR" sz="2400" dirty="0"/>
              <a:t>.</a:t>
            </a:r>
          </a:p>
          <a:p>
            <a:pPr lvl="1" algn="just"/>
            <a:endParaRPr lang="fr-FR" sz="2400" dirty="0"/>
          </a:p>
          <a:p>
            <a:pPr lvl="1" algn="just"/>
            <a:endParaRPr lang="fr-FR" sz="2400" dirty="0"/>
          </a:p>
          <a:p>
            <a:pPr algn="just"/>
            <a:r>
              <a:rPr lang="fr-FR" sz="2800" dirty="0" err="1"/>
              <a:t>Inequality</a:t>
            </a:r>
            <a:r>
              <a:rPr lang="fr-FR" sz="2800" dirty="0"/>
              <a:t> = not </a:t>
            </a:r>
            <a:r>
              <a:rPr lang="fr-FR" sz="2800" dirty="0" err="1"/>
              <a:t>just</a:t>
            </a:r>
            <a:r>
              <a:rPr lang="fr-FR" sz="2800" dirty="0"/>
              <a:t> a North/South </a:t>
            </a:r>
            <a:r>
              <a:rPr lang="fr-FR" sz="2800" dirty="0" err="1"/>
              <a:t>matter</a:t>
            </a:r>
            <a:r>
              <a:rPr lang="fr-FR" sz="2800" dirty="0"/>
              <a:t>.</a:t>
            </a:r>
          </a:p>
          <a:p>
            <a:pPr algn="just"/>
            <a:endParaRPr lang="fr-FR" sz="2400" dirty="0"/>
          </a:p>
          <a:p>
            <a:pPr algn="just"/>
            <a:endParaRPr lang="fr-FR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700FAD1-D1AE-484E-A830-5EF56810BDFC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657836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300" y="274638"/>
            <a:ext cx="10319196" cy="114300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chemeClr val="accent1"/>
                </a:solidFill>
              </a:rPr>
              <a:t>4. </a:t>
            </a:r>
            <a:r>
              <a:rPr lang="fr-FR" b="1" dirty="0" err="1">
                <a:solidFill>
                  <a:schemeClr val="accent1"/>
                </a:solidFill>
              </a:rPr>
              <a:t>Political</a:t>
            </a:r>
            <a:r>
              <a:rPr lang="fr-FR" b="1" dirty="0">
                <a:solidFill>
                  <a:schemeClr val="accent1"/>
                </a:solidFill>
              </a:rPr>
              <a:t> Implications</a:t>
            </a:r>
            <a:br>
              <a:rPr lang="fr-FR" b="1" dirty="0">
                <a:solidFill>
                  <a:schemeClr val="accent1"/>
                </a:solidFill>
              </a:rPr>
            </a:b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1300" y="1656946"/>
            <a:ext cx="6547254" cy="4258221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fr-FR" sz="2800" dirty="0" err="1"/>
              <a:t>Problem</a:t>
            </a:r>
            <a:r>
              <a:rPr lang="fr-FR" sz="2800" dirty="0"/>
              <a:t> of image for </a:t>
            </a:r>
            <a:r>
              <a:rPr lang="fr-FR" sz="2800" dirty="0" err="1"/>
              <a:t>both</a:t>
            </a:r>
            <a:r>
              <a:rPr lang="fr-FR" sz="2800" dirty="0"/>
              <a:t> parties:</a:t>
            </a:r>
          </a:p>
          <a:p>
            <a:pPr lvl="1" algn="just"/>
            <a:r>
              <a:rPr lang="fr-FR" sz="2400" dirty="0"/>
              <a:t>Conservative: party of one class (the </a:t>
            </a:r>
            <a:r>
              <a:rPr lang="fr-FR" sz="2400" dirty="0" err="1"/>
              <a:t>rich</a:t>
            </a:r>
            <a:r>
              <a:rPr lang="fr-FR" sz="2400" dirty="0"/>
              <a:t>)?</a:t>
            </a:r>
          </a:p>
          <a:p>
            <a:pPr lvl="1" algn="just"/>
            <a:r>
              <a:rPr lang="fr-FR" sz="2400" dirty="0"/>
              <a:t>Labour: party of one </a:t>
            </a:r>
            <a:r>
              <a:rPr lang="fr-FR" sz="2400" dirty="0" err="1"/>
              <a:t>region</a:t>
            </a:r>
            <a:r>
              <a:rPr lang="fr-FR" sz="2400" dirty="0"/>
              <a:t> (the North) (+ London) ?</a:t>
            </a:r>
          </a:p>
          <a:p>
            <a:pPr lvl="1" algn="just"/>
            <a:endParaRPr lang="fr-FR" sz="2400" dirty="0"/>
          </a:p>
          <a:p>
            <a:pPr algn="just"/>
            <a:r>
              <a:rPr lang="fr-FR" sz="3000" dirty="0"/>
              <a:t>Conservative Party </a:t>
            </a:r>
          </a:p>
          <a:p>
            <a:pPr lvl="1" algn="just"/>
            <a:r>
              <a:rPr lang="fr-FR" sz="3000" dirty="0" err="1"/>
              <a:t>Gained</a:t>
            </a:r>
            <a:r>
              <a:rPr lang="fr-FR" sz="3000" dirty="0"/>
              <a:t> </a:t>
            </a:r>
            <a:r>
              <a:rPr lang="fr-FR" sz="3000" dirty="0" err="1"/>
              <a:t>ground</a:t>
            </a:r>
            <a:r>
              <a:rPr lang="fr-FR" sz="3000" dirty="0"/>
              <a:t> in the North in the 2019 </a:t>
            </a:r>
            <a:r>
              <a:rPr lang="fr-FR" sz="3000" dirty="0" err="1"/>
              <a:t>election</a:t>
            </a:r>
            <a:r>
              <a:rPr lang="fr-FR" sz="3000" dirty="0"/>
              <a:t>.</a:t>
            </a:r>
          </a:p>
          <a:p>
            <a:pPr lvl="1" algn="just"/>
            <a:r>
              <a:rPr lang="fr-FR" sz="3000" dirty="0" err="1"/>
              <a:t>Still</a:t>
            </a:r>
            <a:r>
              <a:rPr lang="fr-FR" sz="3000" dirty="0"/>
              <a:t>, </a:t>
            </a:r>
            <a:r>
              <a:rPr lang="fr-FR" sz="3000" dirty="0" err="1"/>
              <a:t>remains</a:t>
            </a:r>
            <a:r>
              <a:rPr lang="fr-FR" sz="3000" dirty="0"/>
              <a:t> </a:t>
            </a:r>
            <a:r>
              <a:rPr lang="fr-FR" sz="3000" dirty="0" err="1"/>
              <a:t>mostly</a:t>
            </a:r>
            <a:r>
              <a:rPr lang="fr-FR" sz="3000" dirty="0"/>
              <a:t> invisible in </a:t>
            </a:r>
            <a:r>
              <a:rPr lang="fr-FR" sz="3000" dirty="0" err="1"/>
              <a:t>cities</a:t>
            </a:r>
            <a:r>
              <a:rPr lang="fr-FR" sz="3000" dirty="0"/>
              <a:t> and in former </a:t>
            </a:r>
            <a:r>
              <a:rPr lang="fr-FR" sz="3000" dirty="0" err="1"/>
              <a:t>coal-mining</a:t>
            </a:r>
            <a:r>
              <a:rPr lang="fr-FR" sz="3000" dirty="0"/>
              <a:t> areas</a:t>
            </a:r>
          </a:p>
          <a:p>
            <a:pPr lvl="1" algn="just"/>
            <a:endParaRPr lang="fr-FR" sz="28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80D79C-E99D-465D-8C2E-3112A4F3E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75" t="8935" r="47164" b="5053"/>
          <a:stretch/>
        </p:blipFill>
        <p:spPr>
          <a:xfrm>
            <a:off x="7230640" y="274638"/>
            <a:ext cx="4593846" cy="6300132"/>
          </a:xfrm>
          <a:prstGeom prst="rect">
            <a:avLst/>
          </a:prstGeom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472943E1-9536-461E-BFE6-42B0E2CA0F0F}"/>
              </a:ext>
            </a:extLst>
          </p:cNvPr>
          <p:cNvCxnSpPr>
            <a:cxnSpLocks/>
          </p:cNvCxnSpPr>
          <p:nvPr/>
        </p:nvCxnSpPr>
        <p:spPr>
          <a:xfrm flipV="1">
            <a:off x="10065141" y="2721429"/>
            <a:ext cx="896773" cy="11253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3080316-F4CD-43E8-AAF1-8DAEF0131A4C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4045247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98619" y="0"/>
            <a:ext cx="9440214" cy="1448892"/>
          </a:xfrm>
        </p:spPr>
        <p:txBody>
          <a:bodyPr>
            <a:normAutofit/>
          </a:bodyPr>
          <a:lstStyle/>
          <a:p>
            <a:pPr algn="ctr"/>
            <a:r>
              <a:rPr lang="fr-FR" sz="4000" b="1" dirty="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rPr>
              <a:t>Part 3: The </a:t>
            </a:r>
            <a:r>
              <a:rPr lang="fr-FR" sz="4000" b="1" dirty="0" err="1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rPr>
              <a:t>North</a:t>
            </a:r>
            <a:r>
              <a:rPr lang="fr-FR" sz="4000" b="1" dirty="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rPr>
              <a:t> – South </a:t>
            </a:r>
            <a:r>
              <a:rPr lang="fr-FR" sz="4000" b="1" dirty="0" err="1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rPr>
              <a:t>Divide</a:t>
            </a:r>
            <a:r>
              <a:rPr lang="fr-FR" sz="4000" b="1" dirty="0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rPr>
              <a:t> in </a:t>
            </a:r>
            <a:r>
              <a:rPr lang="fr-FR" sz="4000" b="1" dirty="0" err="1">
                <a:solidFill>
                  <a:schemeClr val="accent1"/>
                </a:solidFill>
                <a:latin typeface="+mn-lt"/>
                <a:ea typeface="Helvetica" charset="0"/>
                <a:cs typeface="Helvetica" charset="0"/>
              </a:rPr>
              <a:t>England</a:t>
            </a:r>
            <a:endParaRPr lang="fr-FR" sz="4000" dirty="0">
              <a:solidFill>
                <a:schemeClr val="accent1"/>
              </a:solidFill>
              <a:latin typeface="+mn-lt"/>
              <a:ea typeface="Helvetica" charset="0"/>
              <a:cs typeface="Helvetica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957" y="1616514"/>
            <a:ext cx="8239539" cy="494372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4FB469E-7015-4FB6-A549-22DA5CED004C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742250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4051" y="765731"/>
            <a:ext cx="615497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 algn="just"/>
            <a:r>
              <a:rPr lang="fr-FR" sz="2800" b="1" dirty="0"/>
              <a:t>Brexit vote: </a:t>
            </a:r>
          </a:p>
          <a:p>
            <a:pPr marL="342900" lvl="1" indent="-342900" algn="just"/>
            <a:endParaRPr lang="fr-FR" sz="2800" dirty="0"/>
          </a:p>
          <a:p>
            <a:pPr marL="742950" lvl="2" indent="-342900" algn="just"/>
            <a:r>
              <a:rPr lang="en-US" sz="2400" dirty="0"/>
              <a:t>Large, cosmopolitan </a:t>
            </a:r>
            <a:r>
              <a:rPr lang="en-US" sz="2400" b="1" dirty="0"/>
              <a:t>cities</a:t>
            </a:r>
            <a:r>
              <a:rPr lang="en-US" sz="2400" dirty="0"/>
              <a:t> = </a:t>
            </a:r>
            <a:r>
              <a:rPr lang="en-US" sz="2400" b="1" dirty="0"/>
              <a:t>Remain</a:t>
            </a:r>
            <a:r>
              <a:rPr lang="en-US" sz="2400" dirty="0"/>
              <a:t> </a:t>
            </a:r>
          </a:p>
          <a:p>
            <a:pPr marL="742950" lvl="2" indent="-342900" algn="just"/>
            <a:endParaRPr lang="en-US" sz="2400" dirty="0"/>
          </a:p>
          <a:p>
            <a:pPr marL="742950" lvl="2" indent="-342900" algn="just"/>
            <a:r>
              <a:rPr lang="en-US" sz="2400" dirty="0"/>
              <a:t>			vs. </a:t>
            </a:r>
          </a:p>
          <a:p>
            <a:pPr marL="742950" lvl="2" indent="-342900" algn="just"/>
            <a:endParaRPr lang="en-US" sz="2400" dirty="0"/>
          </a:p>
          <a:p>
            <a:pPr marL="742950" lvl="2" indent="-342900" algn="just"/>
            <a:r>
              <a:rPr lang="en-US" sz="2400" b="1" dirty="0"/>
              <a:t>Rural areas &amp; postindustrial towns </a:t>
            </a:r>
            <a:r>
              <a:rPr lang="en-US" sz="2400" dirty="0"/>
              <a:t>(little benefit from globalization) incl. many traditional </a:t>
            </a:r>
            <a:r>
              <a:rPr lang="en-US" sz="2400" dirty="0" err="1"/>
              <a:t>Labour</a:t>
            </a:r>
            <a:r>
              <a:rPr lang="en-US" sz="2400" dirty="0"/>
              <a:t> strongholds = </a:t>
            </a:r>
            <a:r>
              <a:rPr lang="en-US" sz="2400" b="1" dirty="0"/>
              <a:t>Leave</a:t>
            </a:r>
            <a:r>
              <a:rPr lang="en-US" sz="2400" dirty="0"/>
              <a:t>.</a:t>
            </a:r>
          </a:p>
          <a:p>
            <a:pPr marL="742950" lvl="2" indent="-342900" algn="just"/>
            <a:endParaRPr lang="en-US" sz="2400" dirty="0"/>
          </a:p>
          <a:p>
            <a:pPr marL="742950" lvl="2" indent="-342900" algn="just"/>
            <a:r>
              <a:rPr lang="en-US" sz="2400" dirty="0"/>
              <a:t>=&gt; Brexit vote = not a partisan / regional vote</a:t>
            </a:r>
            <a:endParaRPr lang="fr-FR" sz="2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9C47007-B87E-4F4E-AC27-1B795C4A7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08" t="20483" r="45821" b="6645"/>
          <a:stretch/>
        </p:blipFill>
        <p:spPr>
          <a:xfrm>
            <a:off x="7046795" y="0"/>
            <a:ext cx="5145205" cy="687279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4F4A166-C1A2-4628-8B0D-DF77E10ADE55}"/>
              </a:ext>
            </a:extLst>
          </p:cNvPr>
          <p:cNvSpPr txBox="1"/>
          <p:nvPr/>
        </p:nvSpPr>
        <p:spPr>
          <a:xfrm rot="16200000">
            <a:off x="10260516" y="3462440"/>
            <a:ext cx="348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Source : </a:t>
            </a:r>
            <a:r>
              <a:rPr lang="fr-FR" i="1" dirty="0">
                <a:solidFill>
                  <a:schemeClr val="bg1"/>
                </a:solidFill>
              </a:rPr>
              <a:t>The Financial Times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403AED6-C6DE-44AC-85CC-A9F744226B30}"/>
              </a:ext>
            </a:extLst>
          </p:cNvPr>
          <p:cNvSpPr txBox="1"/>
          <p:nvPr/>
        </p:nvSpPr>
        <p:spPr>
          <a:xfrm>
            <a:off x="0" y="6488668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525456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8545" y="389382"/>
            <a:ext cx="8519202" cy="6468617"/>
          </a:xfrm>
        </p:spPr>
        <p:txBody>
          <a:bodyPr>
            <a:normAutofit/>
          </a:bodyPr>
          <a:lstStyle/>
          <a:p>
            <a:pPr algn="just"/>
            <a:endParaRPr lang="fr-FR" sz="2800" dirty="0"/>
          </a:p>
          <a:p>
            <a:pPr algn="just"/>
            <a:r>
              <a:rPr lang="fr-FR" sz="2800" b="1" dirty="0"/>
              <a:t>Conclusion</a:t>
            </a:r>
            <a:r>
              <a:rPr lang="fr-FR" sz="2800" dirty="0"/>
              <a:t>?</a:t>
            </a:r>
          </a:p>
          <a:p>
            <a:pPr lvl="1" algn="just"/>
            <a:r>
              <a:rPr lang="fr-FR" sz="2600" dirty="0" err="1"/>
              <a:t>Economic</a:t>
            </a:r>
            <a:r>
              <a:rPr lang="fr-FR" sz="2600" dirty="0"/>
              <a:t> and social </a:t>
            </a:r>
            <a:r>
              <a:rPr lang="fr-FR" sz="2600" dirty="0" err="1"/>
              <a:t>divide</a:t>
            </a:r>
            <a:endParaRPr lang="fr-FR" sz="2600" dirty="0"/>
          </a:p>
          <a:p>
            <a:pPr lvl="1" algn="just"/>
            <a:r>
              <a:rPr lang="fr-FR" sz="2600" dirty="0"/>
              <a:t>More of a </a:t>
            </a:r>
            <a:r>
              <a:rPr lang="fr-FR" sz="2600" dirty="0" err="1"/>
              <a:t>rich</a:t>
            </a:r>
            <a:r>
              <a:rPr lang="fr-FR" sz="2600" dirty="0"/>
              <a:t>/</a:t>
            </a:r>
            <a:r>
              <a:rPr lang="fr-FR" sz="2600" dirty="0" err="1"/>
              <a:t>poor</a:t>
            </a:r>
            <a:r>
              <a:rPr lang="fr-FR" sz="2600" dirty="0"/>
              <a:t> </a:t>
            </a:r>
            <a:r>
              <a:rPr lang="fr-FR" sz="2600" dirty="0" err="1"/>
              <a:t>problem</a:t>
            </a:r>
            <a:r>
              <a:rPr lang="fr-FR" sz="2600" dirty="0"/>
              <a:t>?</a:t>
            </a:r>
          </a:p>
          <a:p>
            <a:pPr algn="just"/>
            <a:endParaRPr lang="fr-FR" sz="2800" dirty="0"/>
          </a:p>
          <a:p>
            <a:pPr algn="just"/>
            <a:r>
              <a:rPr lang="fr-FR" sz="2800" dirty="0" err="1"/>
              <a:t>England’s</a:t>
            </a:r>
            <a:r>
              <a:rPr lang="fr-FR" sz="2800" dirty="0"/>
              <a:t> </a:t>
            </a:r>
            <a:r>
              <a:rPr lang="fr-FR" sz="2800" dirty="0" err="1"/>
              <a:t>nickname</a:t>
            </a:r>
            <a:r>
              <a:rPr lang="fr-FR" sz="2800" dirty="0"/>
              <a:t>: ‘a class-</a:t>
            </a:r>
            <a:r>
              <a:rPr lang="fr-FR" sz="2800" dirty="0" err="1"/>
              <a:t>ridden</a:t>
            </a:r>
            <a:r>
              <a:rPr lang="fr-FR" sz="2800" dirty="0"/>
              <a:t> society’</a:t>
            </a:r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78AEE9-3358-47C6-A692-207014E763BC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949873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48676"/>
            <a:ext cx="1142413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chemeClr val="accent1"/>
                </a:solidFill>
              </a:rPr>
              <a:t>5. The </a:t>
            </a:r>
            <a:r>
              <a:rPr lang="fr-FR" b="1" dirty="0" err="1">
                <a:solidFill>
                  <a:schemeClr val="accent1"/>
                </a:solidFill>
              </a:rPr>
              <a:t>Legacy</a:t>
            </a:r>
            <a:r>
              <a:rPr lang="fr-FR" b="1" dirty="0">
                <a:solidFill>
                  <a:schemeClr val="accent1"/>
                </a:solidFill>
              </a:rPr>
              <a:t> of </a:t>
            </a:r>
            <a:r>
              <a:rPr lang="fr-FR" b="1" dirty="0" err="1">
                <a:solidFill>
                  <a:schemeClr val="accent1"/>
                </a:solidFill>
              </a:rPr>
              <a:t>Thatcherism</a:t>
            </a:r>
            <a:br>
              <a:rPr lang="fr-FR" b="1" dirty="0">
                <a:solidFill>
                  <a:schemeClr val="accent1"/>
                </a:solidFill>
              </a:rPr>
            </a:b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8154" y="900152"/>
            <a:ext cx="6576646" cy="511156"/>
          </a:xfrm>
        </p:spPr>
        <p:txBody>
          <a:bodyPr>
            <a:normAutofit lnSpcReduction="10000"/>
          </a:bodyPr>
          <a:lstStyle/>
          <a:p>
            <a:pPr algn="just"/>
            <a:r>
              <a:rPr lang="fr-FR" sz="2800" dirty="0"/>
              <a:t>Margaret Thatcher (PM: 1979-1990)</a:t>
            </a:r>
          </a:p>
          <a:p>
            <a:pPr algn="just"/>
            <a:endParaRPr lang="fr-FR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207" y="268313"/>
            <a:ext cx="4097215" cy="23046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675" y="3100706"/>
            <a:ext cx="3957515" cy="2739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" y="2043152"/>
            <a:ext cx="3886638" cy="29186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76" y="4191000"/>
            <a:ext cx="4291724" cy="2667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E6CDA58-3A33-4E34-A006-EEDD9EC99980}"/>
              </a:ext>
            </a:extLst>
          </p:cNvPr>
          <p:cNvSpPr txBox="1"/>
          <p:nvPr/>
        </p:nvSpPr>
        <p:spPr>
          <a:xfrm rot="16200000">
            <a:off x="9847398" y="1489759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65746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61592-D455-BB49-8DA0-3ACD5EB12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167" y="5210647"/>
            <a:ext cx="4023615" cy="16473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William Beveridge</a:t>
            </a:r>
          </a:p>
          <a:p>
            <a:pPr marL="0" indent="0" algn="ctr">
              <a:buNone/>
            </a:pPr>
            <a:r>
              <a:rPr lang="en-US" sz="2800" i="1" dirty="0"/>
              <a:t>The Beveridge Report </a:t>
            </a:r>
            <a:r>
              <a:rPr lang="en-US" sz="2800" dirty="0"/>
              <a:t>(1942)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4B048-B326-B548-9317-73556FFA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8" y="295715"/>
            <a:ext cx="3730753" cy="46505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96F933-F5D0-A34D-8A4F-1B1FD3F23834}"/>
              </a:ext>
            </a:extLst>
          </p:cNvPr>
          <p:cNvSpPr txBox="1"/>
          <p:nvPr/>
        </p:nvSpPr>
        <p:spPr>
          <a:xfrm>
            <a:off x="4486781" y="170213"/>
            <a:ext cx="7433075" cy="689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cs typeface="Arial" panose="020B0604020202020204" pitchFamily="34" charset="0"/>
              </a:rPr>
              <a:t>End of WW2: ”5 Giant Evils” to eradicate: Want, </a:t>
            </a:r>
            <a:r>
              <a:rPr lang="fr-FR" sz="2600" dirty="0" err="1">
                <a:cs typeface="Arial" panose="020B0604020202020204" pitchFamily="34" charset="0"/>
              </a:rPr>
              <a:t>Disease</a:t>
            </a:r>
            <a:r>
              <a:rPr lang="fr-FR" sz="2600" dirty="0">
                <a:cs typeface="Arial" panose="020B0604020202020204" pitchFamily="34" charset="0"/>
              </a:rPr>
              <a:t>, Ignorance, </a:t>
            </a:r>
            <a:r>
              <a:rPr lang="fr-FR" sz="2600" dirty="0" err="1">
                <a:cs typeface="Arial" panose="020B0604020202020204" pitchFamily="34" charset="0"/>
              </a:rPr>
              <a:t>Squalor</a:t>
            </a:r>
            <a:r>
              <a:rPr lang="fr-FR" sz="2600" dirty="0">
                <a:cs typeface="Arial" panose="020B0604020202020204" pitchFamily="34" charset="0"/>
              </a:rPr>
              <a:t> and </a:t>
            </a:r>
            <a:r>
              <a:rPr lang="fr-FR" sz="2600" dirty="0" err="1">
                <a:cs typeface="Arial" panose="020B0604020202020204" pitchFamily="34" charset="0"/>
              </a:rPr>
              <a:t>Idleness</a:t>
            </a:r>
            <a:r>
              <a:rPr lang="fr-FR" sz="2600" dirty="0">
                <a:cs typeface="Arial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600" dirty="0">
              <a:cs typeface="Arial" panose="020B0604020202020204" pitchFamily="34" charset="0"/>
            </a:endParaRPr>
          </a:p>
          <a:p>
            <a:r>
              <a:rPr lang="fr-FR" sz="2600" dirty="0">
                <a:cs typeface="Arial" panose="020B0604020202020204" pitchFamily="34" charset="0"/>
              </a:rPr>
              <a:t>=&gt; </a:t>
            </a:r>
            <a:r>
              <a:rPr lang="fr-FR" sz="2600" dirty="0" err="1">
                <a:cs typeface="Arial" panose="020B0604020202020204" pitchFamily="34" charset="0"/>
              </a:rPr>
              <a:t>Welfare</a:t>
            </a:r>
            <a:r>
              <a:rPr lang="fr-FR" sz="2600" dirty="0">
                <a:cs typeface="Arial" panose="020B0604020202020204" pitchFamily="34" charset="0"/>
              </a:rPr>
              <a:t> State: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Arial" panose="020B0604020202020204" pitchFamily="34" charset="0"/>
              </a:rPr>
              <a:t>1945: </a:t>
            </a:r>
            <a:r>
              <a:rPr lang="fr-FR" sz="2600" dirty="0" err="1">
                <a:cs typeface="Arial" panose="020B0604020202020204" pitchFamily="34" charset="0"/>
              </a:rPr>
              <a:t>Family</a:t>
            </a:r>
            <a:r>
              <a:rPr lang="fr-FR" sz="2600" dirty="0">
                <a:cs typeface="Arial" panose="020B0604020202020204" pitchFamily="34" charset="0"/>
              </a:rPr>
              <a:t> </a:t>
            </a:r>
            <a:r>
              <a:rPr lang="fr-FR" sz="2600" dirty="0" err="1">
                <a:cs typeface="Arial" panose="020B0604020202020204" pitchFamily="34" charset="0"/>
              </a:rPr>
              <a:t>Allowances</a:t>
            </a:r>
            <a:r>
              <a:rPr lang="fr-FR" sz="2600" dirty="0">
                <a:cs typeface="Arial" panose="020B0604020202020204" pitchFamily="34" charset="0"/>
              </a:rPr>
              <a:t> </a:t>
            </a:r>
            <a:r>
              <a:rPr lang="fr-FR" sz="2600" dirty="0" err="1">
                <a:cs typeface="Arial" panose="020B0604020202020204" pitchFamily="34" charset="0"/>
              </a:rPr>
              <a:t>Act</a:t>
            </a:r>
            <a:endParaRPr lang="fr-FR" sz="2600" dirty="0"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Arial" panose="020B0604020202020204" pitchFamily="34" charset="0"/>
              </a:rPr>
              <a:t>1946: National </a:t>
            </a:r>
            <a:r>
              <a:rPr lang="fr-FR" sz="2600" dirty="0" err="1">
                <a:cs typeface="Arial" panose="020B0604020202020204" pitchFamily="34" charset="0"/>
              </a:rPr>
              <a:t>Insurance</a:t>
            </a:r>
            <a:r>
              <a:rPr lang="fr-FR" sz="2600" dirty="0">
                <a:cs typeface="Arial" panose="020B0604020202020204" pitchFamily="34" charset="0"/>
              </a:rPr>
              <a:t> </a:t>
            </a:r>
            <a:r>
              <a:rPr lang="fr-FR" sz="2600" dirty="0" err="1">
                <a:cs typeface="Arial" panose="020B0604020202020204" pitchFamily="34" charset="0"/>
              </a:rPr>
              <a:t>Act</a:t>
            </a:r>
            <a:endParaRPr lang="fr-FR" sz="2600" dirty="0"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Arial" panose="020B0604020202020204" pitchFamily="34" charset="0"/>
              </a:rPr>
              <a:t>1946: National </a:t>
            </a:r>
            <a:r>
              <a:rPr lang="fr-FR" sz="2600" dirty="0" err="1">
                <a:cs typeface="Arial" panose="020B0604020202020204" pitchFamily="34" charset="0"/>
              </a:rPr>
              <a:t>Health</a:t>
            </a:r>
            <a:r>
              <a:rPr lang="fr-FR" sz="2600" dirty="0">
                <a:cs typeface="Arial" panose="020B0604020202020204" pitchFamily="34" charset="0"/>
              </a:rPr>
              <a:t> Service (NHS)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Arial" panose="020B0604020202020204" pitchFamily="34" charset="0"/>
              </a:rPr>
              <a:t>« </a:t>
            </a:r>
            <a:r>
              <a:rPr lang="fr-FR" sz="2600" dirty="0" err="1">
                <a:cs typeface="Arial" panose="020B0604020202020204" pitchFamily="34" charset="0"/>
              </a:rPr>
              <a:t>From</a:t>
            </a:r>
            <a:r>
              <a:rPr lang="fr-FR" sz="2600" dirty="0">
                <a:cs typeface="Arial" panose="020B0604020202020204" pitchFamily="34" charset="0"/>
              </a:rPr>
              <a:t> the </a:t>
            </a:r>
            <a:r>
              <a:rPr lang="fr-FR" sz="2600" dirty="0" err="1">
                <a:cs typeface="Arial" panose="020B0604020202020204" pitchFamily="34" charset="0"/>
              </a:rPr>
              <a:t>craddle</a:t>
            </a:r>
            <a:r>
              <a:rPr lang="fr-FR" sz="2600" dirty="0">
                <a:cs typeface="Arial" panose="020B0604020202020204" pitchFamily="34" charset="0"/>
              </a:rPr>
              <a:t> to the grave 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600" dirty="0"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 err="1">
                <a:cs typeface="Arial" panose="020B0604020202020204" pitchFamily="34" charset="0"/>
              </a:rPr>
              <a:t>Policies</a:t>
            </a:r>
            <a:r>
              <a:rPr lang="fr-FR" sz="2600" dirty="0">
                <a:cs typeface="Arial" panose="020B0604020202020204" pitchFamily="34" charset="0"/>
              </a:rPr>
              <a:t> </a:t>
            </a:r>
            <a:r>
              <a:rPr lang="fr-FR" sz="2600" dirty="0" err="1">
                <a:cs typeface="Arial" panose="020B0604020202020204" pitchFamily="34" charset="0"/>
              </a:rPr>
              <a:t>funded</a:t>
            </a:r>
            <a:r>
              <a:rPr lang="fr-FR" sz="2600" dirty="0">
                <a:cs typeface="Arial" panose="020B0604020202020204" pitchFamily="34" charset="0"/>
              </a:rPr>
              <a:t> </a:t>
            </a:r>
            <a:r>
              <a:rPr lang="fr-FR" sz="2600" dirty="0" err="1">
                <a:cs typeface="Arial" panose="020B0604020202020204" pitchFamily="34" charset="0"/>
              </a:rPr>
              <a:t>with</a:t>
            </a:r>
            <a:r>
              <a:rPr lang="fr-FR" sz="2600" dirty="0">
                <a:cs typeface="Arial" panose="020B0604020202020204" pitchFamily="34" charset="0"/>
              </a:rPr>
              <a:t> taxes or contribution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600" dirty="0"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Arial" panose="020B0604020202020204" pitchFamily="34" charset="0"/>
              </a:rPr>
              <a:t>Nationalisation of the </a:t>
            </a:r>
            <a:r>
              <a:rPr lang="fr-FR" sz="2600" dirty="0" err="1">
                <a:cs typeface="Arial" panose="020B0604020202020204" pitchFamily="34" charset="0"/>
              </a:rPr>
              <a:t>economy</a:t>
            </a:r>
            <a:endParaRPr lang="fr-FR" sz="2600" dirty="0"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600" dirty="0"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600" dirty="0">
                <a:cs typeface="Arial" panose="020B0604020202020204" pitchFamily="34" charset="0"/>
              </a:rPr>
              <a:t>WWII-1970s: </a:t>
            </a:r>
            <a:r>
              <a:rPr lang="fr-FR" sz="2600" dirty="0" err="1">
                <a:cs typeface="Arial" panose="020B0604020202020204" pitchFamily="34" charset="0"/>
              </a:rPr>
              <a:t>general</a:t>
            </a:r>
            <a:r>
              <a:rPr lang="fr-FR" sz="2600" dirty="0">
                <a:cs typeface="Arial" panose="020B0604020202020204" pitchFamily="34" charset="0"/>
              </a:rPr>
              <a:t> consensus</a:t>
            </a:r>
          </a:p>
          <a:p>
            <a:endParaRPr lang="fr-FR" sz="2600" dirty="0">
              <a:cs typeface="Arial" panose="020B0604020202020204" pitchFamily="34" charset="0"/>
            </a:endParaRPr>
          </a:p>
          <a:p>
            <a:endParaRPr lang="en-US" sz="2600" dirty="0">
              <a:cs typeface="Arial" panose="020B0604020202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741D83-8096-4F27-8490-13131983D3DD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246703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070" y="224644"/>
            <a:ext cx="8505930" cy="6408712"/>
          </a:xfrm>
        </p:spPr>
        <p:txBody>
          <a:bodyPr>
            <a:normAutofit/>
          </a:bodyPr>
          <a:lstStyle/>
          <a:p>
            <a:pPr algn="just"/>
            <a:endParaRPr lang="fr-FR" sz="1200" dirty="0"/>
          </a:p>
          <a:p>
            <a:pPr algn="just"/>
            <a:r>
              <a:rPr lang="fr-FR" sz="2800" dirty="0" err="1"/>
              <a:t>Early</a:t>
            </a:r>
            <a:r>
              <a:rPr lang="fr-FR" sz="2800" dirty="0"/>
              <a:t> 1970s:</a:t>
            </a:r>
          </a:p>
          <a:p>
            <a:pPr algn="just"/>
            <a:endParaRPr lang="fr-FR" sz="1200" dirty="0"/>
          </a:p>
          <a:p>
            <a:pPr algn="just"/>
            <a:r>
              <a:rPr lang="fr-FR" sz="2800" dirty="0" err="1"/>
              <a:t>Economic</a:t>
            </a:r>
            <a:r>
              <a:rPr lang="fr-FR" sz="2800" dirty="0"/>
              <a:t> and social changes =&gt; </a:t>
            </a:r>
            <a:r>
              <a:rPr lang="fr-FR" sz="2800" dirty="0" err="1"/>
              <a:t>Britain</a:t>
            </a:r>
            <a:r>
              <a:rPr lang="fr-FR" sz="2800" dirty="0"/>
              <a:t> as the ‘</a:t>
            </a:r>
            <a:r>
              <a:rPr lang="fr-FR" sz="2800" dirty="0" err="1"/>
              <a:t>sick</a:t>
            </a:r>
            <a:r>
              <a:rPr lang="fr-FR" sz="2800" dirty="0"/>
              <a:t> man of Europe’</a:t>
            </a:r>
            <a:endParaRPr lang="fr-FR" sz="1200" dirty="0"/>
          </a:p>
          <a:p>
            <a:pPr lvl="1" algn="just"/>
            <a:r>
              <a:rPr lang="fr-FR" sz="2400" dirty="0" err="1"/>
              <a:t>Strikes</a:t>
            </a:r>
            <a:endParaRPr lang="fr-FR" sz="2400" dirty="0"/>
          </a:p>
          <a:p>
            <a:pPr lvl="1" algn="just"/>
            <a:r>
              <a:rPr lang="fr-FR" sz="2400" dirty="0"/>
              <a:t>social </a:t>
            </a:r>
            <a:r>
              <a:rPr lang="fr-FR" sz="2400" dirty="0" err="1"/>
              <a:t>unrest</a:t>
            </a:r>
            <a:endParaRPr lang="fr-FR" sz="2400" dirty="0"/>
          </a:p>
          <a:p>
            <a:pPr lvl="1" algn="just"/>
            <a:r>
              <a:rPr lang="fr-FR" sz="2400" dirty="0" err="1"/>
              <a:t>economic</a:t>
            </a:r>
            <a:r>
              <a:rPr lang="fr-FR" sz="2400" dirty="0"/>
              <a:t>  stagnation</a:t>
            </a:r>
          </a:p>
          <a:p>
            <a:pPr lvl="1" algn="just"/>
            <a:r>
              <a:rPr lang="fr-FR" sz="2400" dirty="0"/>
              <a:t>‘Winter of </a:t>
            </a:r>
            <a:r>
              <a:rPr lang="fr-FR" sz="2400" dirty="0" err="1"/>
              <a:t>Discontent</a:t>
            </a:r>
            <a:r>
              <a:rPr lang="fr-FR" sz="2400" dirty="0"/>
              <a:t>’ (1978-1979)</a:t>
            </a:r>
          </a:p>
          <a:p>
            <a:pPr lvl="1" algn="just"/>
            <a:endParaRPr lang="fr-FR" sz="1200" dirty="0"/>
          </a:p>
          <a:p>
            <a:pPr algn="just"/>
            <a:r>
              <a:rPr lang="fr-FR" sz="2800" dirty="0"/>
              <a:t>Thatcher = Promise of a radical alternative</a:t>
            </a:r>
          </a:p>
          <a:p>
            <a:pPr algn="just"/>
            <a:endParaRPr lang="fr-FR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877" y="0"/>
            <a:ext cx="3266123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C055395-AA05-4F13-A377-01C486437B43}"/>
              </a:ext>
            </a:extLst>
          </p:cNvPr>
          <p:cNvSpPr txBox="1"/>
          <p:nvPr/>
        </p:nvSpPr>
        <p:spPr>
          <a:xfrm>
            <a:off x="94193" y="6339154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38555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EDF868-DDA6-BE44-ACDC-55B014195728}"/>
              </a:ext>
            </a:extLst>
          </p:cNvPr>
          <p:cNvSpPr/>
          <p:nvPr/>
        </p:nvSpPr>
        <p:spPr>
          <a:xfrm>
            <a:off x="7001359" y="4129503"/>
            <a:ext cx="4998202" cy="23083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8F8D0D-71E3-D741-A179-B422B0DA2EBE}"/>
              </a:ext>
            </a:extLst>
          </p:cNvPr>
          <p:cNvSpPr/>
          <p:nvPr/>
        </p:nvSpPr>
        <p:spPr>
          <a:xfrm>
            <a:off x="7001359" y="4129503"/>
            <a:ext cx="4998202" cy="2308324"/>
          </a:xfrm>
          <a:prstGeom prst="rect">
            <a:avLst/>
          </a:prstGeom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400" dirty="0">
                <a:latin typeface="Helvetica" pitchFamily="2" charset="0"/>
              </a:rPr>
              <a:t>« </a:t>
            </a:r>
            <a:r>
              <a:rPr lang="fr-FR" sz="2400" dirty="0" err="1">
                <a:latin typeface="Helvetica" pitchFamily="2" charset="0"/>
              </a:rPr>
              <a:t>There's</a:t>
            </a:r>
            <a:r>
              <a:rPr lang="fr-FR" sz="2400" dirty="0">
                <a:latin typeface="Helvetica" pitchFamily="2" charset="0"/>
              </a:rPr>
              <a:t> no </a:t>
            </a:r>
            <a:r>
              <a:rPr lang="fr-FR" sz="2400" dirty="0" err="1">
                <a:latin typeface="Helvetica" pitchFamily="2" charset="0"/>
              </a:rPr>
              <a:t>such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thing</a:t>
            </a:r>
            <a:r>
              <a:rPr lang="fr-FR" sz="2400" dirty="0">
                <a:latin typeface="Helvetica" pitchFamily="2" charset="0"/>
              </a:rPr>
              <a:t> as society. </a:t>
            </a:r>
          </a:p>
          <a:p>
            <a:pPr algn="ctr"/>
            <a:r>
              <a:rPr lang="fr-FR" sz="2400" dirty="0">
                <a:latin typeface="Helvetica" pitchFamily="2" charset="0"/>
              </a:rPr>
              <a:t>There are </a:t>
            </a:r>
            <a:r>
              <a:rPr lang="fr-FR" sz="2400" dirty="0" err="1">
                <a:latin typeface="Helvetica" pitchFamily="2" charset="0"/>
              </a:rPr>
              <a:t>individual</a:t>
            </a:r>
            <a:r>
              <a:rPr lang="fr-FR" sz="2400" dirty="0">
                <a:latin typeface="Helvetica" pitchFamily="2" charset="0"/>
              </a:rPr>
              <a:t> men and </a:t>
            </a:r>
            <a:r>
              <a:rPr lang="fr-FR" sz="2400" dirty="0" err="1">
                <a:latin typeface="Helvetica" pitchFamily="2" charset="0"/>
              </a:rPr>
              <a:t>women</a:t>
            </a:r>
            <a:r>
              <a:rPr lang="fr-FR" sz="2400" dirty="0">
                <a:latin typeface="Helvetica" pitchFamily="2" charset="0"/>
              </a:rPr>
              <a:t> and </a:t>
            </a:r>
            <a:r>
              <a:rPr lang="fr-FR" sz="2400" dirty="0" err="1">
                <a:latin typeface="Helvetica" pitchFamily="2" charset="0"/>
              </a:rPr>
              <a:t>there</a:t>
            </a:r>
            <a:r>
              <a:rPr lang="fr-FR" sz="2400" dirty="0">
                <a:latin typeface="Helvetica" pitchFamily="2" charset="0"/>
              </a:rPr>
              <a:t> are </a:t>
            </a:r>
            <a:r>
              <a:rPr lang="fr-FR" sz="2400" dirty="0" err="1">
                <a:latin typeface="Helvetica" pitchFamily="2" charset="0"/>
              </a:rPr>
              <a:t>families</a:t>
            </a:r>
            <a:r>
              <a:rPr lang="fr-FR" sz="2400" dirty="0">
                <a:latin typeface="Helvetica" pitchFamily="2" charset="0"/>
              </a:rPr>
              <a:t>. And no </a:t>
            </a:r>
            <a:r>
              <a:rPr lang="fr-FR" sz="2400" dirty="0" err="1">
                <a:latin typeface="Helvetica" pitchFamily="2" charset="0"/>
              </a:rPr>
              <a:t>government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can</a:t>
            </a:r>
            <a:r>
              <a:rPr lang="fr-FR" sz="2400" dirty="0">
                <a:latin typeface="Helvetica" pitchFamily="2" charset="0"/>
              </a:rPr>
              <a:t> do </a:t>
            </a:r>
            <a:r>
              <a:rPr lang="fr-FR" sz="2400" dirty="0" err="1">
                <a:latin typeface="Helvetica" pitchFamily="2" charset="0"/>
              </a:rPr>
              <a:t>anything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except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through</a:t>
            </a:r>
            <a:r>
              <a:rPr lang="fr-FR" sz="2400" dirty="0">
                <a:latin typeface="Helvetica" pitchFamily="2" charset="0"/>
              </a:rPr>
              <a:t> people, and people must look </a:t>
            </a:r>
            <a:r>
              <a:rPr lang="fr-FR" sz="2400" dirty="0" err="1">
                <a:latin typeface="Helvetica" pitchFamily="2" charset="0"/>
              </a:rPr>
              <a:t>after</a:t>
            </a:r>
            <a:r>
              <a:rPr lang="fr-FR" sz="2400" dirty="0">
                <a:latin typeface="Helvetica" pitchFamily="2" charset="0"/>
              </a:rPr>
              <a:t> </a:t>
            </a:r>
            <a:r>
              <a:rPr lang="fr-FR" sz="2400" dirty="0" err="1">
                <a:latin typeface="Helvetica" pitchFamily="2" charset="0"/>
              </a:rPr>
              <a:t>themselves</a:t>
            </a:r>
            <a:r>
              <a:rPr lang="fr-FR" sz="2400" dirty="0">
                <a:latin typeface="Helvetica" pitchFamily="2" charset="0"/>
              </a:rPr>
              <a:t> first. »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2439" y="268090"/>
            <a:ext cx="6483823" cy="6321820"/>
          </a:xfrm>
        </p:spPr>
        <p:txBody>
          <a:bodyPr>
            <a:normAutofit fontScale="92500" lnSpcReduction="20000"/>
          </a:bodyPr>
          <a:lstStyle/>
          <a:p>
            <a:pPr algn="just"/>
            <a:endParaRPr lang="fr-FR" sz="1600" dirty="0"/>
          </a:p>
          <a:p>
            <a:pPr algn="just"/>
            <a:r>
              <a:rPr lang="fr-FR" sz="2800" dirty="0"/>
              <a:t>« </a:t>
            </a:r>
            <a:r>
              <a:rPr lang="fr-FR" sz="2800" dirty="0" err="1"/>
              <a:t>Thatcherism</a:t>
            </a:r>
            <a:r>
              <a:rPr lang="fr-FR" sz="2800" dirty="0"/>
              <a:t> » : </a:t>
            </a:r>
            <a:r>
              <a:rPr lang="fr-FR" sz="2800" dirty="0" err="1"/>
              <a:t>goes</a:t>
            </a:r>
            <a:r>
              <a:rPr lang="fr-FR" sz="2800" dirty="0"/>
              <a:t> </a:t>
            </a:r>
            <a:r>
              <a:rPr lang="fr-FR" sz="2800" dirty="0" err="1"/>
              <a:t>against</a:t>
            </a:r>
            <a:r>
              <a:rPr lang="fr-FR" sz="2800" dirty="0"/>
              <a:t> all the </a:t>
            </a:r>
            <a:r>
              <a:rPr lang="fr-FR" sz="2800" dirty="0" err="1"/>
              <a:t>Welfare</a:t>
            </a:r>
            <a:r>
              <a:rPr lang="fr-FR" sz="2800" dirty="0"/>
              <a:t> State </a:t>
            </a:r>
            <a:r>
              <a:rPr lang="fr-FR" sz="2800" dirty="0" err="1"/>
              <a:t>stood</a:t>
            </a:r>
            <a:r>
              <a:rPr lang="fr-FR" sz="2800" dirty="0"/>
              <a:t> for (</a:t>
            </a:r>
            <a:r>
              <a:rPr lang="fr-FR" sz="2800" dirty="0" err="1"/>
              <a:t>ie</a:t>
            </a:r>
            <a:r>
              <a:rPr lang="fr-FR" sz="2800" dirty="0"/>
              <a:t> social and </a:t>
            </a:r>
            <a:r>
              <a:rPr lang="fr-FR" sz="2800" dirty="0" err="1"/>
              <a:t>societal</a:t>
            </a:r>
            <a:r>
              <a:rPr lang="fr-FR" sz="2800" dirty="0"/>
              <a:t> </a:t>
            </a:r>
            <a:r>
              <a:rPr lang="fr-FR" sz="2800" dirty="0" err="1"/>
              <a:t>solidarity</a:t>
            </a:r>
            <a:r>
              <a:rPr lang="fr-FR" sz="2800" dirty="0"/>
              <a:t>)</a:t>
            </a:r>
          </a:p>
          <a:p>
            <a:pPr lvl="1" algn="just"/>
            <a:r>
              <a:rPr lang="fr-FR" sz="2400" dirty="0" err="1"/>
              <a:t>Low</a:t>
            </a:r>
            <a:r>
              <a:rPr lang="fr-FR" sz="2400" dirty="0"/>
              <a:t> taxation</a:t>
            </a:r>
          </a:p>
          <a:p>
            <a:pPr lvl="1" algn="just"/>
            <a:r>
              <a:rPr lang="fr-FR" sz="2400" dirty="0"/>
              <a:t>Small </a:t>
            </a:r>
            <a:r>
              <a:rPr lang="fr-FR" sz="2400" dirty="0" err="1"/>
              <a:t>government</a:t>
            </a:r>
            <a:endParaRPr lang="fr-FR" sz="2400" dirty="0"/>
          </a:p>
          <a:p>
            <a:pPr lvl="1" algn="just"/>
            <a:r>
              <a:rPr lang="fr-FR" sz="2400" dirty="0" err="1"/>
              <a:t>Deregulation</a:t>
            </a:r>
            <a:endParaRPr lang="fr-FR" sz="2400" dirty="0"/>
          </a:p>
          <a:p>
            <a:pPr lvl="1" algn="just"/>
            <a:r>
              <a:rPr lang="fr-FR" sz="2400" dirty="0"/>
              <a:t>Privatisation</a:t>
            </a:r>
          </a:p>
          <a:p>
            <a:pPr lvl="1" algn="just"/>
            <a:r>
              <a:rPr lang="fr-FR" sz="2400" dirty="0" err="1"/>
              <a:t>Reduced</a:t>
            </a:r>
            <a:r>
              <a:rPr lang="fr-FR" sz="2400" dirty="0"/>
              <a:t> </a:t>
            </a:r>
            <a:r>
              <a:rPr lang="fr-FR" sz="2400" dirty="0" err="1"/>
              <a:t>trade</a:t>
            </a:r>
            <a:r>
              <a:rPr lang="fr-FR" sz="2400" dirty="0"/>
              <a:t> union power</a:t>
            </a:r>
          </a:p>
          <a:p>
            <a:pPr lvl="1" algn="just"/>
            <a:r>
              <a:rPr lang="fr-FR" sz="2400" dirty="0" err="1"/>
              <a:t>Individualism</a:t>
            </a:r>
            <a:endParaRPr lang="fr-FR" sz="2400" dirty="0"/>
          </a:p>
          <a:p>
            <a:pPr lvl="1" algn="just"/>
            <a:endParaRPr lang="fr-FR" sz="2400" dirty="0"/>
          </a:p>
          <a:p>
            <a:pPr marL="342900" lvl="1" indent="-342900" algn="just"/>
            <a:r>
              <a:rPr lang="fr-FR" sz="2800" dirty="0" err="1"/>
              <a:t>From</a:t>
            </a:r>
            <a:r>
              <a:rPr lang="fr-FR" sz="2800" dirty="0"/>
              <a:t> state </a:t>
            </a:r>
            <a:r>
              <a:rPr lang="fr-FR" sz="2800" dirty="0" err="1"/>
              <a:t>regulation</a:t>
            </a:r>
            <a:r>
              <a:rPr lang="fr-FR" sz="2800" dirty="0"/>
              <a:t> to free </a:t>
            </a:r>
            <a:r>
              <a:rPr lang="fr-FR" sz="2800" dirty="0" err="1"/>
              <a:t>market</a:t>
            </a:r>
            <a:endParaRPr lang="fr-FR" sz="2800" dirty="0"/>
          </a:p>
          <a:p>
            <a:pPr marL="0" lvl="1" indent="0" algn="just">
              <a:buNone/>
            </a:pPr>
            <a:endParaRPr lang="fr-FR" sz="2800" dirty="0"/>
          </a:p>
          <a:p>
            <a:pPr marL="342900" lvl="1" indent="-342900" algn="just"/>
            <a:r>
              <a:rPr lang="fr-FR" sz="2800" dirty="0" err="1"/>
              <a:t>Implemented</a:t>
            </a:r>
            <a:r>
              <a:rPr lang="fr-FR" sz="2800" dirty="0"/>
              <a:t> the ‘</a:t>
            </a:r>
            <a:r>
              <a:rPr lang="fr-FR" sz="2800" dirty="0" err="1"/>
              <a:t>trickle</a:t>
            </a:r>
            <a:r>
              <a:rPr lang="fr-FR" sz="2800" dirty="0"/>
              <a:t>-down </a:t>
            </a:r>
            <a:r>
              <a:rPr lang="fr-FR" sz="2800" dirty="0" err="1"/>
              <a:t>economy</a:t>
            </a:r>
            <a:r>
              <a:rPr lang="fr-FR" sz="2800" dirty="0"/>
              <a:t>’ =&gt; </a:t>
            </a:r>
            <a:r>
              <a:rPr lang="fr-FR" sz="2800" dirty="0" err="1"/>
              <a:t>benefitting</a:t>
            </a:r>
            <a:r>
              <a:rPr lang="fr-FR" sz="2800" dirty="0"/>
              <a:t> the </a:t>
            </a:r>
            <a:r>
              <a:rPr lang="fr-FR" sz="2800" dirty="0" err="1"/>
              <a:t>wealthy</a:t>
            </a:r>
            <a:r>
              <a:rPr lang="fr-FR" sz="2800" dirty="0"/>
              <a:t> </a:t>
            </a:r>
            <a:r>
              <a:rPr lang="fr-FR" sz="2800" dirty="0" err="1"/>
              <a:t>only</a:t>
            </a:r>
            <a:endParaRPr lang="fr-FR" sz="2800" dirty="0"/>
          </a:p>
          <a:p>
            <a:pPr marL="342900" lvl="1" indent="-342900" algn="just"/>
            <a:endParaRPr lang="fr-FR" sz="2800" dirty="0"/>
          </a:p>
          <a:p>
            <a:pPr marL="342900" lvl="1" indent="-342900" algn="just"/>
            <a:endParaRPr lang="fr-FR" sz="2800" dirty="0"/>
          </a:p>
          <a:p>
            <a:pPr algn="just"/>
            <a:endParaRPr lang="fr-FR" sz="3600" dirty="0"/>
          </a:p>
          <a:p>
            <a:pPr algn="just"/>
            <a:endParaRPr lang="fr-FR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D097A-7AB8-4541-B00C-A64FF1925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99" b="19321"/>
          <a:stretch/>
        </p:blipFill>
        <p:spPr>
          <a:xfrm>
            <a:off x="7581253" y="420174"/>
            <a:ext cx="3838414" cy="32891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7B832AD-209B-41FC-8B3C-5AC13496CDC3}"/>
              </a:ext>
            </a:extLst>
          </p:cNvPr>
          <p:cNvSpPr txBox="1"/>
          <p:nvPr/>
        </p:nvSpPr>
        <p:spPr>
          <a:xfrm rot="16200000">
            <a:off x="9826850" y="1417839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716265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6687" y="260648"/>
            <a:ext cx="11686970" cy="6408712"/>
          </a:xfrm>
        </p:spPr>
        <p:txBody>
          <a:bodyPr>
            <a:normAutofit/>
          </a:bodyPr>
          <a:lstStyle/>
          <a:p>
            <a:pPr algn="just"/>
            <a:r>
              <a:rPr lang="fr-FR" sz="3000" dirty="0" err="1"/>
              <a:t>Thatcherism</a:t>
            </a:r>
            <a:r>
              <a:rPr lang="fr-FR" sz="3000" dirty="0"/>
              <a:t> = </a:t>
            </a:r>
            <a:r>
              <a:rPr lang="fr-FR" sz="3000" dirty="0" err="1"/>
              <a:t>Economic</a:t>
            </a:r>
            <a:r>
              <a:rPr lang="fr-FR" sz="3000" dirty="0"/>
              <a:t> </a:t>
            </a:r>
            <a:r>
              <a:rPr lang="fr-FR" sz="3000" dirty="0" err="1"/>
              <a:t>growth</a:t>
            </a:r>
            <a:r>
              <a:rPr lang="fr-FR" sz="3000" dirty="0"/>
              <a:t> but no social gains.</a:t>
            </a:r>
          </a:p>
          <a:p>
            <a:pPr algn="just"/>
            <a:endParaRPr lang="fr-FR" sz="1200" dirty="0"/>
          </a:p>
          <a:p>
            <a:pPr algn="just"/>
            <a:r>
              <a:rPr lang="fr-FR" sz="3000" dirty="0"/>
              <a:t>Social </a:t>
            </a:r>
            <a:r>
              <a:rPr lang="fr-FR" sz="3000" dirty="0" err="1"/>
              <a:t>unrest</a:t>
            </a:r>
            <a:r>
              <a:rPr lang="fr-FR" sz="3000" dirty="0"/>
              <a:t>: </a:t>
            </a:r>
            <a:r>
              <a:rPr lang="fr-FR" sz="3000" dirty="0" err="1"/>
              <a:t>early</a:t>
            </a:r>
            <a:r>
              <a:rPr lang="fr-FR" sz="3000" dirty="0"/>
              <a:t> 1980s=</a:t>
            </a:r>
          </a:p>
          <a:p>
            <a:pPr lvl="1" algn="just"/>
            <a:r>
              <a:rPr lang="fr-FR" sz="2600" dirty="0" err="1"/>
              <a:t>Loss</a:t>
            </a:r>
            <a:r>
              <a:rPr lang="fr-FR" sz="2600" dirty="0"/>
              <a:t> of </a:t>
            </a:r>
            <a:r>
              <a:rPr lang="fr-FR" sz="2600" dirty="0" err="1"/>
              <a:t>manufacturing</a:t>
            </a:r>
            <a:r>
              <a:rPr lang="fr-FR" sz="2600" dirty="0"/>
              <a:t> jobs =&gt; </a:t>
            </a:r>
            <a:r>
              <a:rPr lang="fr-FR" sz="2600" dirty="0" err="1"/>
              <a:t>increase</a:t>
            </a:r>
            <a:r>
              <a:rPr lang="fr-FR" sz="2600" dirty="0"/>
              <a:t> in service jobs</a:t>
            </a:r>
          </a:p>
          <a:p>
            <a:pPr lvl="1" algn="just"/>
            <a:r>
              <a:rPr lang="fr-FR" sz="2600" dirty="0" err="1"/>
              <a:t>Closing</a:t>
            </a:r>
            <a:r>
              <a:rPr lang="fr-FR" sz="2600" dirty="0"/>
              <a:t> down of the </a:t>
            </a:r>
            <a:r>
              <a:rPr lang="fr-FR" sz="2600" dirty="0" err="1"/>
              <a:t>coalmines</a:t>
            </a:r>
            <a:r>
              <a:rPr lang="fr-FR" sz="2600" dirty="0"/>
              <a:t> (</a:t>
            </a:r>
            <a:r>
              <a:rPr lang="fr-FR" sz="2600" dirty="0" err="1"/>
              <a:t>North</a:t>
            </a:r>
            <a:r>
              <a:rPr lang="fr-FR" sz="2600" dirty="0"/>
              <a:t>)</a:t>
            </a:r>
          </a:p>
          <a:p>
            <a:pPr lvl="2" algn="just"/>
            <a:r>
              <a:rPr lang="fr-FR" sz="2400" dirty="0"/>
              <a:t>1984-85 </a:t>
            </a:r>
            <a:r>
              <a:rPr lang="fr-FR" sz="2400" dirty="0" err="1"/>
              <a:t>miners</a:t>
            </a:r>
            <a:r>
              <a:rPr lang="fr-FR" sz="2400" dirty="0"/>
              <a:t>’ </a:t>
            </a:r>
            <a:r>
              <a:rPr lang="fr-FR" sz="2400" dirty="0" err="1"/>
              <a:t>strike</a:t>
            </a:r>
            <a:r>
              <a:rPr lang="fr-FR" sz="2400" dirty="0"/>
              <a:t> (142,000 </a:t>
            </a:r>
            <a:r>
              <a:rPr lang="fr-FR" sz="2400" dirty="0" err="1"/>
              <a:t>strikers</a:t>
            </a:r>
            <a:r>
              <a:rPr lang="fr-FR" sz="2400" dirty="0"/>
              <a:t>)</a:t>
            </a:r>
          </a:p>
          <a:p>
            <a:pPr lvl="2" algn="just"/>
            <a:r>
              <a:rPr lang="fr-FR" sz="2400" dirty="0"/>
              <a:t>Strike </a:t>
            </a:r>
            <a:r>
              <a:rPr lang="fr-FR" sz="2400" dirty="0" err="1"/>
              <a:t>declared</a:t>
            </a:r>
            <a:r>
              <a:rPr lang="fr-FR" sz="2400" dirty="0"/>
              <a:t> </a:t>
            </a:r>
            <a:r>
              <a:rPr lang="fr-FR" sz="2400" dirty="0" err="1"/>
              <a:t>illegal</a:t>
            </a:r>
            <a:r>
              <a:rPr lang="fr-FR" sz="2400" dirty="0"/>
              <a:t> =&gt; police use</a:t>
            </a:r>
          </a:p>
          <a:p>
            <a:pPr lvl="2" algn="just"/>
            <a:r>
              <a:rPr lang="fr-FR" sz="2400" dirty="0"/>
              <a:t>Trade unions </a:t>
            </a:r>
            <a:r>
              <a:rPr lang="fr-FR" sz="2400" dirty="0" err="1"/>
              <a:t>designated</a:t>
            </a:r>
            <a:r>
              <a:rPr lang="fr-FR" sz="2400" dirty="0"/>
              <a:t> as the ‘</a:t>
            </a:r>
            <a:r>
              <a:rPr lang="fr-FR" sz="2400" dirty="0" err="1"/>
              <a:t>Enemy</a:t>
            </a:r>
            <a:r>
              <a:rPr lang="fr-FR" sz="2400" dirty="0"/>
              <a:t> </a:t>
            </a:r>
            <a:r>
              <a:rPr lang="fr-FR" sz="2400" dirty="0" err="1"/>
              <a:t>within</a:t>
            </a:r>
            <a:r>
              <a:rPr lang="fr-FR" sz="2400" dirty="0"/>
              <a:t>’</a:t>
            </a:r>
          </a:p>
          <a:p>
            <a:pPr algn="just"/>
            <a:endParaRPr lang="fr-FR" sz="1200" dirty="0"/>
          </a:p>
          <a:p>
            <a:pPr algn="just"/>
            <a:r>
              <a:rPr lang="fr-FR" sz="3000" dirty="0" err="1"/>
              <a:t>Refusal</a:t>
            </a:r>
            <a:r>
              <a:rPr lang="fr-FR" sz="3000" dirty="0"/>
              <a:t> to </a:t>
            </a:r>
            <a:r>
              <a:rPr lang="fr-FR" sz="3000" dirty="0" err="1"/>
              <a:t>negotiate</a:t>
            </a:r>
            <a:r>
              <a:rPr lang="fr-FR" sz="3000" dirty="0"/>
              <a:t> </a:t>
            </a:r>
            <a:r>
              <a:rPr lang="fr-FR" sz="3000" dirty="0" err="1"/>
              <a:t>with</a:t>
            </a:r>
            <a:r>
              <a:rPr lang="fr-FR" sz="3000" dirty="0"/>
              <a:t> the </a:t>
            </a:r>
            <a:r>
              <a:rPr lang="fr-FR" sz="3000" dirty="0" err="1"/>
              <a:t>trade</a:t>
            </a:r>
            <a:r>
              <a:rPr lang="fr-FR" sz="3000" dirty="0"/>
              <a:t> unions =&gt; major </a:t>
            </a:r>
            <a:r>
              <a:rPr lang="fr-FR" sz="3000" dirty="0" err="1"/>
              <a:t>loss</a:t>
            </a:r>
            <a:r>
              <a:rPr lang="fr-FR" sz="3000" dirty="0"/>
              <a:t> of TU influence =&gt; dire structural and </a:t>
            </a:r>
            <a:r>
              <a:rPr lang="fr-FR" sz="3000" dirty="0" err="1"/>
              <a:t>human</a:t>
            </a:r>
            <a:r>
              <a:rPr lang="fr-FR" sz="3000" dirty="0"/>
              <a:t> </a:t>
            </a:r>
            <a:r>
              <a:rPr lang="fr-FR" sz="3000" dirty="0" err="1"/>
              <a:t>consequences</a:t>
            </a:r>
            <a:endParaRPr lang="fr-FR" sz="3000" dirty="0"/>
          </a:p>
          <a:p>
            <a:pPr algn="just"/>
            <a:endParaRPr lang="fr-FR" sz="1300" dirty="0"/>
          </a:p>
          <a:p>
            <a:pPr algn="just"/>
            <a:r>
              <a:rPr lang="fr-FR" sz="2800" dirty="0" err="1"/>
              <a:t>Increased</a:t>
            </a:r>
            <a:r>
              <a:rPr lang="fr-FR" sz="2800" dirty="0"/>
              <a:t> class division and </a:t>
            </a:r>
            <a:r>
              <a:rPr lang="fr-FR" sz="2800" dirty="0" err="1"/>
              <a:t>hostility</a:t>
            </a:r>
            <a:r>
              <a:rPr lang="fr-FR" sz="2800" dirty="0"/>
              <a:t>, </a:t>
            </a:r>
            <a:r>
              <a:rPr lang="fr-FR" sz="2800" dirty="0" err="1"/>
              <a:t>still</a:t>
            </a:r>
            <a:r>
              <a:rPr lang="fr-FR" sz="2800" dirty="0"/>
              <a:t> </a:t>
            </a:r>
            <a:r>
              <a:rPr lang="fr-FR" sz="2800" dirty="0" err="1"/>
              <a:t>noticeable</a:t>
            </a:r>
            <a:r>
              <a:rPr lang="fr-FR" sz="2800" dirty="0"/>
              <a:t> </a:t>
            </a:r>
            <a:r>
              <a:rPr lang="fr-FR" sz="2800" dirty="0" err="1"/>
              <a:t>today</a:t>
            </a:r>
            <a:endParaRPr lang="fr-FR" sz="2800" dirty="0"/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380475-1567-4AAA-B25C-48FE64692EAD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45683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-20856"/>
            <a:ext cx="5950424" cy="6408712"/>
          </a:xfrm>
        </p:spPr>
        <p:txBody>
          <a:bodyPr>
            <a:normAutofit/>
          </a:bodyPr>
          <a:lstStyle/>
          <a:p>
            <a:endParaRPr lang="fr-FR" sz="1200" dirty="0"/>
          </a:p>
          <a:p>
            <a:endParaRPr lang="fr-FR" sz="2800" dirty="0"/>
          </a:p>
          <a:p>
            <a:r>
              <a:rPr lang="fr-FR" sz="2800" dirty="0"/>
              <a:t>"</a:t>
            </a:r>
            <a:r>
              <a:rPr lang="fr-FR" sz="2800" dirty="0" err="1"/>
              <a:t>Iron</a:t>
            </a:r>
            <a:r>
              <a:rPr lang="fr-FR" sz="2800" dirty="0"/>
              <a:t> Lady". </a:t>
            </a:r>
          </a:p>
          <a:p>
            <a:endParaRPr lang="fr-FR" sz="1200" dirty="0"/>
          </a:p>
          <a:p>
            <a:r>
              <a:rPr lang="fr-FR" sz="2800" dirty="0"/>
              <a:t>World </a:t>
            </a:r>
            <a:r>
              <a:rPr lang="fr-FR" sz="2800" dirty="0" err="1"/>
              <a:t>politics</a:t>
            </a:r>
            <a:r>
              <a:rPr lang="fr-FR" sz="2800" dirty="0"/>
              <a:t>: British leadership in the world </a:t>
            </a:r>
            <a:r>
              <a:rPr lang="fr-FR" sz="2800" dirty="0" err="1"/>
              <a:t>restaured</a:t>
            </a:r>
            <a:r>
              <a:rPr lang="fr-FR" sz="2800" dirty="0"/>
              <a:t>?</a:t>
            </a:r>
          </a:p>
          <a:p>
            <a:pPr lvl="1"/>
            <a:r>
              <a:rPr lang="fr-FR" sz="2400" dirty="0"/>
              <a:t>Falkland </a:t>
            </a:r>
            <a:r>
              <a:rPr lang="fr-FR" sz="2400" dirty="0" err="1"/>
              <a:t>Islands</a:t>
            </a:r>
            <a:r>
              <a:rPr lang="fr-FR" sz="2400" dirty="0"/>
              <a:t> </a:t>
            </a:r>
            <a:r>
              <a:rPr lang="fr-FR" sz="2400" dirty="0" err="1"/>
              <a:t>war</a:t>
            </a:r>
            <a:endParaRPr lang="fr-FR" sz="2400" dirty="0"/>
          </a:p>
          <a:p>
            <a:pPr lvl="1"/>
            <a:r>
              <a:rPr lang="fr-FR" sz="2400" dirty="0"/>
              <a:t>‘</a:t>
            </a:r>
            <a:r>
              <a:rPr lang="fr-FR" sz="2400" dirty="0" err="1"/>
              <a:t>Special</a:t>
            </a:r>
            <a:r>
              <a:rPr lang="fr-FR" sz="2400" dirty="0"/>
              <a:t> Relationship’ </a:t>
            </a:r>
            <a:r>
              <a:rPr lang="fr-FR" sz="2400" dirty="0" err="1"/>
              <a:t>with</a:t>
            </a:r>
            <a:r>
              <a:rPr lang="fr-FR" sz="2400" dirty="0"/>
              <a:t> Reagan</a:t>
            </a:r>
          </a:p>
          <a:p>
            <a:endParaRPr lang="fr-FR" sz="1200" dirty="0"/>
          </a:p>
          <a:p>
            <a:r>
              <a:rPr lang="fr-FR" sz="2800" dirty="0"/>
              <a:t>Home </a:t>
            </a:r>
            <a:r>
              <a:rPr lang="fr-FR" sz="2800" dirty="0" err="1"/>
              <a:t>politics</a:t>
            </a:r>
            <a:r>
              <a:rPr lang="fr-FR" sz="2800" dirty="0"/>
              <a:t>: </a:t>
            </a:r>
            <a:r>
              <a:rPr lang="fr-FR" sz="2800" dirty="0" err="1"/>
              <a:t>highly</a:t>
            </a:r>
            <a:r>
              <a:rPr lang="fr-FR" sz="2800" dirty="0"/>
              <a:t> </a:t>
            </a:r>
            <a:r>
              <a:rPr lang="fr-FR" sz="2800" dirty="0" err="1"/>
              <a:t>controversial</a:t>
            </a:r>
            <a:r>
              <a:rPr lang="fr-FR" sz="2800" dirty="0"/>
              <a:t> </a:t>
            </a:r>
            <a:r>
              <a:rPr lang="fr-FR" sz="2800" dirty="0" err="1"/>
              <a:t>legacy</a:t>
            </a:r>
            <a:r>
              <a:rPr lang="fr-FR" sz="2800" dirty="0"/>
              <a:t> (Ireland, society, </a:t>
            </a:r>
            <a:r>
              <a:rPr lang="fr-FR" sz="2800" dirty="0" err="1"/>
              <a:t>economics</a:t>
            </a:r>
            <a:r>
              <a:rPr lang="fr-FR" sz="2800" dirty="0"/>
              <a:t>)</a:t>
            </a:r>
          </a:p>
          <a:p>
            <a:pPr marL="0" indent="0">
              <a:buNone/>
            </a:pPr>
            <a:endParaRPr lang="fr-FR" sz="2800" dirty="0"/>
          </a:p>
          <a:p>
            <a:endParaRPr lang="fr-FR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62" y="0"/>
            <a:ext cx="5330838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316" y="-105511"/>
            <a:ext cx="5405084" cy="694265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608" y="-20856"/>
            <a:ext cx="5524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2902038-6E36-4945-9807-FDE356620ED5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13635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56591" y="274638"/>
            <a:ext cx="9654209" cy="994122"/>
          </a:xfrm>
        </p:spPr>
        <p:txBody>
          <a:bodyPr/>
          <a:lstStyle/>
          <a:p>
            <a:r>
              <a:rPr lang="fr-FR" b="1" dirty="0"/>
              <a:t>Contents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6591" y="1340768"/>
            <a:ext cx="10111409" cy="50405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4300" b="1" dirty="0"/>
              <a:t>1. </a:t>
            </a:r>
            <a:r>
              <a:rPr lang="fr-FR" sz="4300" b="1" dirty="0" err="1"/>
              <a:t>Historical</a:t>
            </a:r>
            <a:r>
              <a:rPr lang="fr-FR" sz="4300" b="1" dirty="0"/>
              <a:t> &amp; </a:t>
            </a:r>
            <a:r>
              <a:rPr lang="fr-FR" sz="4300" b="1" dirty="0" err="1"/>
              <a:t>Geographical</a:t>
            </a:r>
            <a:r>
              <a:rPr lang="fr-FR" sz="4300" b="1" dirty="0"/>
              <a:t> Data</a:t>
            </a:r>
          </a:p>
          <a:p>
            <a:pPr marL="0" indent="0">
              <a:buNone/>
            </a:pPr>
            <a:endParaRPr lang="fr-FR" sz="4300" b="1" dirty="0"/>
          </a:p>
          <a:p>
            <a:pPr marL="0" indent="0">
              <a:buNone/>
            </a:pPr>
            <a:r>
              <a:rPr lang="fr-FR" sz="4300" b="1" dirty="0"/>
              <a:t>2. </a:t>
            </a:r>
            <a:r>
              <a:rPr lang="fr-FR" sz="4300" b="1" dirty="0" err="1"/>
              <a:t>Socio-Economic</a:t>
            </a:r>
            <a:r>
              <a:rPr lang="fr-FR" sz="4300" b="1" dirty="0"/>
              <a:t> </a:t>
            </a:r>
            <a:r>
              <a:rPr lang="fr-FR" sz="4300" b="1" dirty="0" err="1"/>
              <a:t>Differences</a:t>
            </a:r>
            <a:endParaRPr lang="fr-FR" sz="4300" b="1" dirty="0"/>
          </a:p>
          <a:p>
            <a:pPr marL="0" indent="0">
              <a:buNone/>
            </a:pPr>
            <a:endParaRPr lang="fr-FR" sz="4300" b="1" dirty="0"/>
          </a:p>
          <a:p>
            <a:pPr marL="0" indent="0">
              <a:buNone/>
            </a:pPr>
            <a:r>
              <a:rPr lang="fr-FR" sz="4300" b="1" dirty="0"/>
              <a:t>3. Is the </a:t>
            </a:r>
            <a:r>
              <a:rPr lang="fr-FR" sz="4300" b="1" dirty="0" err="1"/>
              <a:t>North</a:t>
            </a:r>
            <a:r>
              <a:rPr lang="fr-FR" sz="4300" b="1" dirty="0"/>
              <a:t>-South </a:t>
            </a:r>
            <a:r>
              <a:rPr lang="fr-FR" sz="4300" b="1" dirty="0" err="1"/>
              <a:t>Divide</a:t>
            </a:r>
            <a:r>
              <a:rPr lang="fr-FR" sz="4300" b="1" dirty="0"/>
              <a:t> a </a:t>
            </a:r>
            <a:r>
              <a:rPr lang="fr-FR" sz="4300" b="1" dirty="0" err="1"/>
              <a:t>Myth</a:t>
            </a:r>
            <a:r>
              <a:rPr lang="fr-FR" sz="4300" b="1" dirty="0"/>
              <a:t>?</a:t>
            </a:r>
          </a:p>
          <a:p>
            <a:pPr marL="0" indent="0">
              <a:buNone/>
            </a:pPr>
            <a:endParaRPr lang="fr-FR" sz="4300" b="1" dirty="0"/>
          </a:p>
          <a:p>
            <a:pPr marL="0" indent="0">
              <a:buNone/>
            </a:pPr>
            <a:r>
              <a:rPr lang="fr-FR" sz="4300" b="1" dirty="0"/>
              <a:t>4. </a:t>
            </a:r>
            <a:r>
              <a:rPr lang="fr-FR" sz="4300" b="1" dirty="0" err="1"/>
              <a:t>Political</a:t>
            </a:r>
            <a:r>
              <a:rPr lang="fr-FR" sz="4300" b="1" dirty="0"/>
              <a:t> Implications</a:t>
            </a:r>
          </a:p>
          <a:p>
            <a:pPr marL="0" indent="0">
              <a:buNone/>
            </a:pPr>
            <a:endParaRPr lang="fr-FR" sz="4300" b="1" dirty="0"/>
          </a:p>
          <a:p>
            <a:pPr marL="0" indent="0">
              <a:buNone/>
            </a:pPr>
            <a:r>
              <a:rPr lang="fr-FR" sz="4300" b="1" dirty="0"/>
              <a:t>5. The </a:t>
            </a:r>
            <a:r>
              <a:rPr lang="fr-FR" sz="4300" b="1" dirty="0" err="1"/>
              <a:t>Legacy</a:t>
            </a:r>
            <a:r>
              <a:rPr lang="fr-FR" sz="4300" b="1" dirty="0"/>
              <a:t> of </a:t>
            </a:r>
            <a:r>
              <a:rPr lang="fr-FR" sz="4300" b="1" dirty="0" err="1"/>
              <a:t>Thatcherism</a:t>
            </a:r>
            <a:endParaRPr lang="fr-FR" sz="4300" b="1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F288C9A-2992-48CC-A8AE-2B1E64DD89E2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242463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latin typeface="Helvetica" charset="0"/>
                <a:ea typeface="Helvetica" charset="0"/>
                <a:cs typeface="Helvetica" charset="0"/>
              </a:rPr>
              <a:t>North and South?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24" y="1337726"/>
            <a:ext cx="4294348" cy="5235575"/>
          </a:xfrm>
        </p:spPr>
      </p:pic>
      <p:pic>
        <p:nvPicPr>
          <p:cNvPr id="5" name="Picture 2" descr="[england2410_468x816.jpg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867" y="-5890"/>
            <a:ext cx="3936642" cy="686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0206D91-5B15-43A6-9E02-D40FC1977E6B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92427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86868"/>
            <a:ext cx="12191999" cy="905535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Affluent South VS less affluent North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28E424-07DA-5A4A-B017-B06FF2F4C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9" y="2393216"/>
            <a:ext cx="2133297" cy="19155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E61DB-E41B-4F4D-8882-FF6273F25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435" y="2396581"/>
            <a:ext cx="2058160" cy="1912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3220C5-CCC7-ED45-8EBD-207FFB7053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17" r="10023"/>
          <a:stretch/>
        </p:blipFill>
        <p:spPr>
          <a:xfrm>
            <a:off x="5180164" y="2390000"/>
            <a:ext cx="2007526" cy="19235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D1FA3-8620-7A48-B187-C0100B31F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259" y="2393379"/>
            <a:ext cx="2030662" cy="19153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433EC8-BD3C-914B-B2A5-61D5EDA915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7490" y="2387835"/>
            <a:ext cx="1984941" cy="19209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E6EE70-F294-A441-8F7C-CE488CC65556}"/>
              </a:ext>
            </a:extLst>
          </p:cNvPr>
          <p:cNvSpPr txBox="1"/>
          <p:nvPr/>
        </p:nvSpPr>
        <p:spPr>
          <a:xfrm>
            <a:off x="329569" y="4423584"/>
            <a:ext cx="213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Life expectancy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B049D-EC7E-9643-AFC3-CCC0F4090902}"/>
              </a:ext>
            </a:extLst>
          </p:cNvPr>
          <p:cNvSpPr txBox="1"/>
          <p:nvPr/>
        </p:nvSpPr>
        <p:spPr>
          <a:xfrm>
            <a:off x="2754866" y="4423583"/>
            <a:ext cx="213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4B123F-E462-7F45-97BE-FE96CDEDAA2B}"/>
              </a:ext>
            </a:extLst>
          </p:cNvPr>
          <p:cNvSpPr txBox="1"/>
          <p:nvPr/>
        </p:nvSpPr>
        <p:spPr>
          <a:xfrm>
            <a:off x="5180163" y="4423583"/>
            <a:ext cx="2007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Access to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employment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114BD11-4C21-914F-A67F-72E9D0697A25}"/>
              </a:ext>
            </a:extLst>
          </p:cNvPr>
          <p:cNvSpPr txBox="1"/>
          <p:nvPr/>
        </p:nvSpPr>
        <p:spPr>
          <a:xfrm>
            <a:off x="7517259" y="4423583"/>
            <a:ext cx="20306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Access to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elite universities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2C209D-AAC7-E247-9748-91561E7E8A0C}"/>
              </a:ext>
            </a:extLst>
          </p:cNvPr>
          <p:cNvSpPr txBox="1"/>
          <p:nvPr/>
        </p:nvSpPr>
        <p:spPr>
          <a:xfrm>
            <a:off x="9877490" y="4423583"/>
            <a:ext cx="1984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Long-term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illness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FC5E25A-86F3-4BD5-804D-9ADA7E513923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175395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03" y="467685"/>
            <a:ext cx="9786731" cy="706090"/>
          </a:xfrm>
        </p:spPr>
        <p:txBody>
          <a:bodyPr>
            <a:normAutofit fontScale="90000"/>
          </a:bodyPr>
          <a:lstStyle/>
          <a:p>
            <a:pPr algn="l"/>
            <a:r>
              <a:rPr lang="fr-FR" b="1" dirty="0">
                <a:solidFill>
                  <a:schemeClr val="accent1"/>
                </a:solidFill>
              </a:rPr>
              <a:t>1. </a:t>
            </a:r>
            <a:r>
              <a:rPr lang="fr-FR" b="1" dirty="0" err="1">
                <a:solidFill>
                  <a:schemeClr val="accent1"/>
                </a:solidFill>
              </a:rPr>
              <a:t>Historical</a:t>
            </a:r>
            <a:r>
              <a:rPr lang="fr-FR" b="1" dirty="0">
                <a:solidFill>
                  <a:schemeClr val="accent1"/>
                </a:solidFill>
              </a:rPr>
              <a:t> &amp; </a:t>
            </a:r>
            <a:r>
              <a:rPr lang="fr-FR" b="1" dirty="0" err="1">
                <a:solidFill>
                  <a:schemeClr val="accent1"/>
                </a:solidFill>
              </a:rPr>
              <a:t>Geographical</a:t>
            </a:r>
            <a:r>
              <a:rPr lang="fr-FR" b="1" dirty="0">
                <a:solidFill>
                  <a:schemeClr val="accent1"/>
                </a:solidFill>
              </a:rPr>
              <a:t> Data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5714" y="1771570"/>
            <a:ext cx="6010844" cy="4071291"/>
          </a:xfrm>
        </p:spPr>
        <p:txBody>
          <a:bodyPr>
            <a:normAutofit/>
          </a:bodyPr>
          <a:lstStyle/>
          <a:p>
            <a:pPr algn="just"/>
            <a:r>
              <a:rPr lang="fr-FR" sz="2800" dirty="0" err="1"/>
              <a:t>Uneven</a:t>
            </a:r>
            <a:r>
              <a:rPr lang="fr-FR" sz="2800" dirty="0"/>
              <a:t> </a:t>
            </a:r>
            <a:r>
              <a:rPr lang="fr-FR" sz="2800" dirty="0" err="1"/>
              <a:t>regional</a:t>
            </a:r>
            <a:r>
              <a:rPr lang="fr-FR" sz="2800" dirty="0"/>
              <a:t> </a:t>
            </a:r>
            <a:r>
              <a:rPr lang="fr-FR" sz="2800" dirty="0" err="1"/>
              <a:t>development</a:t>
            </a:r>
            <a:endParaRPr lang="fr-FR" sz="2800" dirty="0"/>
          </a:p>
          <a:p>
            <a:pPr algn="just"/>
            <a:endParaRPr lang="fr-FR" sz="1200" dirty="0"/>
          </a:p>
          <a:p>
            <a:pPr algn="just"/>
            <a:r>
              <a:rPr lang="fr-FR" sz="2800" dirty="0"/>
              <a:t>Middle </a:t>
            </a:r>
            <a:r>
              <a:rPr lang="fr-FR" sz="2800" dirty="0" err="1"/>
              <a:t>ages</a:t>
            </a:r>
            <a:r>
              <a:rPr lang="fr-FR" sz="2800" dirty="0"/>
              <a:t>: agriculture in the South vs North = </a:t>
            </a:r>
            <a:r>
              <a:rPr lang="fr-FR" sz="2800" dirty="0" err="1"/>
              <a:t>less</a:t>
            </a:r>
            <a:r>
              <a:rPr lang="fr-FR" sz="2800" dirty="0"/>
              <a:t> </a:t>
            </a:r>
            <a:r>
              <a:rPr lang="fr-FR" sz="2800" dirty="0" err="1"/>
              <a:t>developed</a:t>
            </a:r>
            <a:r>
              <a:rPr lang="fr-FR" sz="2800" dirty="0"/>
              <a:t> &amp; </a:t>
            </a:r>
            <a:r>
              <a:rPr lang="fr-FR" sz="2800" dirty="0" err="1"/>
              <a:t>less</a:t>
            </a:r>
            <a:r>
              <a:rPr lang="fr-FR" sz="2800" dirty="0"/>
              <a:t> </a:t>
            </a:r>
            <a:r>
              <a:rPr lang="fr-FR" sz="2800" dirty="0" err="1"/>
              <a:t>peopled</a:t>
            </a:r>
            <a:r>
              <a:rPr lang="fr-FR" sz="2800" dirty="0"/>
              <a:t>.</a:t>
            </a:r>
          </a:p>
          <a:p>
            <a:pPr marL="0" indent="0" algn="just">
              <a:buNone/>
            </a:pPr>
            <a:endParaRPr lang="fr-FR" sz="2800" dirty="0"/>
          </a:p>
          <a:p>
            <a:pPr algn="just"/>
            <a:r>
              <a:rPr lang="fr-FR" sz="2800" dirty="0" err="1"/>
              <a:t>Northern</a:t>
            </a:r>
            <a:r>
              <a:rPr lang="fr-FR" sz="2800" dirty="0"/>
              <a:t> </a:t>
            </a:r>
            <a:r>
              <a:rPr lang="fr-FR" sz="2800" dirty="0" err="1"/>
              <a:t>reputation</a:t>
            </a:r>
            <a:r>
              <a:rPr lang="fr-FR" sz="2800" dirty="0"/>
              <a:t> =  rough</a:t>
            </a:r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  <a:p>
            <a:pPr algn="just"/>
            <a:endParaRPr lang="fr-FR" sz="2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113" y="1458188"/>
            <a:ext cx="1863865" cy="226459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212" y="1517324"/>
            <a:ext cx="2220388" cy="213969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976" y="4000572"/>
            <a:ext cx="3604099" cy="270307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01457B0-84D4-4EB9-BA65-A971D4872DC7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23504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7980" y="439204"/>
            <a:ext cx="9782820" cy="121136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3000" dirty="0" err="1"/>
              <a:t>Develoment</a:t>
            </a:r>
            <a:r>
              <a:rPr lang="fr-FR" sz="3000" dirty="0"/>
              <a:t> boost in the North &lt;- </a:t>
            </a:r>
            <a:r>
              <a:rPr lang="fr-FR" sz="3000" dirty="0" err="1"/>
              <a:t>Industrial</a:t>
            </a:r>
            <a:r>
              <a:rPr lang="fr-FR" sz="3000" dirty="0"/>
              <a:t> </a:t>
            </a:r>
            <a:r>
              <a:rPr lang="fr-FR" sz="3000" dirty="0" err="1"/>
              <a:t>Revolution</a:t>
            </a:r>
            <a:endParaRPr lang="fr-FR" sz="3000" dirty="0"/>
          </a:p>
          <a:p>
            <a:r>
              <a:rPr lang="en-US" sz="3000" dirty="0"/>
              <a:t>Cotton factories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DBF9A-93E5-BE4E-AE52-0BA2D720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01" y="1742125"/>
            <a:ext cx="6540597" cy="484004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EA67124-0B2F-45CC-9009-B1B745A661F4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92904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E1272B-E7E8-AB44-B4A3-901F25878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97" y="268354"/>
            <a:ext cx="3394128" cy="62922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41B82-6CE7-214C-87D4-DB386F959FCA}"/>
              </a:ext>
            </a:extLst>
          </p:cNvPr>
          <p:cNvSpPr txBox="1"/>
          <p:nvPr/>
        </p:nvSpPr>
        <p:spPr>
          <a:xfrm>
            <a:off x="207756" y="392341"/>
            <a:ext cx="636980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Coal mines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0DD9D0-D88F-D747-8E9A-DD8349A74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710" y="1654901"/>
            <a:ext cx="4636858" cy="35191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D7AF6-0097-D34A-8431-1D1780A7C4D6}"/>
              </a:ext>
            </a:extLst>
          </p:cNvPr>
          <p:cNvSpPr txBox="1"/>
          <p:nvPr/>
        </p:nvSpPr>
        <p:spPr>
          <a:xfrm>
            <a:off x="207756" y="1567812"/>
            <a:ext cx="34808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Main source for energy</a:t>
            </a:r>
          </a:p>
          <a:p>
            <a:pPr lvl="1"/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Peak 1913 = 287 million tons</a:t>
            </a:r>
          </a:p>
          <a:p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880AA30-9A23-4464-B4F0-81BABB60D583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495466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61EC1-D4CF-8B43-A720-9559FE779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938" y="394106"/>
            <a:ext cx="11317385" cy="905535"/>
          </a:xfrm>
        </p:spPr>
        <p:txBody>
          <a:bodyPr>
            <a:normAutofit/>
          </a:bodyPr>
          <a:lstStyle/>
          <a:p>
            <a:r>
              <a:rPr lang="en-US" dirty="0"/>
              <a:t>Liverpool = expanding port.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5DEC9-9B89-3247-93BE-251E144EA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745" y="1951536"/>
            <a:ext cx="5579311" cy="3791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9B4F68-2A34-964D-8884-7D309E613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44" y="1694707"/>
            <a:ext cx="3453857" cy="430549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C794DA4-A46B-4786-8C99-19F50124A69B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8142689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3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31FDF3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1121</Words>
  <Application>Microsoft Office PowerPoint</Application>
  <PresentationFormat>Grand écran</PresentationFormat>
  <Paragraphs>233</Paragraphs>
  <Slides>27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Helvetica</vt:lpstr>
      <vt:lpstr>Wingdings 3</vt:lpstr>
      <vt:lpstr>Ion</vt:lpstr>
      <vt:lpstr>CHAPTER 3: NORTH AND/VS. SOUTH</vt:lpstr>
      <vt:lpstr>Part 3: The North – South Divide in England</vt:lpstr>
      <vt:lpstr>Contents</vt:lpstr>
      <vt:lpstr>North and South?</vt:lpstr>
      <vt:lpstr>Affluent South VS less affluent North</vt:lpstr>
      <vt:lpstr>1. Historical &amp; Geographical Data</vt:lpstr>
      <vt:lpstr>Présentation PowerPoint</vt:lpstr>
      <vt:lpstr>Présentation PowerPoint</vt:lpstr>
      <vt:lpstr>Liverpool = expanding port.</vt:lpstr>
      <vt:lpstr>Présentation PowerPoint</vt:lpstr>
      <vt:lpstr>Présentation PowerPoint</vt:lpstr>
      <vt:lpstr>Présentation PowerPoint</vt:lpstr>
      <vt:lpstr> 2. Socio-Economic Differences </vt:lpstr>
      <vt:lpstr>Présentation PowerPoint</vt:lpstr>
      <vt:lpstr>3. Is the North-South Divide a Myth? </vt:lpstr>
      <vt:lpstr>Présentation PowerPoint</vt:lpstr>
      <vt:lpstr>Présentation PowerPoint</vt:lpstr>
      <vt:lpstr>Présentation PowerPoint</vt:lpstr>
      <vt:lpstr>4. Political Implications </vt:lpstr>
      <vt:lpstr>Présentation PowerPoint</vt:lpstr>
      <vt:lpstr>Présentation PowerPoint</vt:lpstr>
      <vt:lpstr>5. The Legacy of Thatcherism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3: NORTH AND/VS. SOUTH</dc:title>
  <dc:creator>anonymous</dc:creator>
  <cp:lastModifiedBy>reviewer</cp:lastModifiedBy>
  <cp:revision>98</cp:revision>
  <dcterms:created xsi:type="dcterms:W3CDTF">2020-02-03T14:20:11Z</dcterms:created>
  <dcterms:modified xsi:type="dcterms:W3CDTF">2021-02-12T15:17:05Z</dcterms:modified>
</cp:coreProperties>
</file>